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2"/>
  </p:notesMasterIdLst>
  <p:sldIdLst>
    <p:sldId id="498" r:id="rId5"/>
    <p:sldId id="258" r:id="rId6"/>
    <p:sldId id="257" r:id="rId7"/>
    <p:sldId id="259" r:id="rId8"/>
    <p:sldId id="260" r:id="rId9"/>
    <p:sldId id="267" r:id="rId10"/>
    <p:sldId id="266" r:id="rId11"/>
    <p:sldId id="495" r:id="rId12"/>
    <p:sldId id="270" r:id="rId13"/>
    <p:sldId id="271" r:id="rId14"/>
    <p:sldId id="273" r:id="rId15"/>
    <p:sldId id="274" r:id="rId16"/>
    <p:sldId id="268" r:id="rId17"/>
    <p:sldId id="272" r:id="rId18"/>
    <p:sldId id="496" r:id="rId19"/>
    <p:sldId id="269" r:id="rId20"/>
    <p:sldId id="275" r:id="rId21"/>
    <p:sldId id="276" r:id="rId22"/>
    <p:sldId id="277" r:id="rId23"/>
    <p:sldId id="279" r:id="rId24"/>
    <p:sldId id="278" r:id="rId25"/>
    <p:sldId id="280" r:id="rId26"/>
    <p:sldId id="281" r:id="rId27"/>
    <p:sldId id="282" r:id="rId28"/>
    <p:sldId id="497" r:id="rId29"/>
    <p:sldId id="283" r:id="rId30"/>
    <p:sldId id="284" r:id="rId31"/>
    <p:sldId id="286" r:id="rId32"/>
    <p:sldId id="287" r:id="rId33"/>
    <p:sldId id="288" r:id="rId34"/>
    <p:sldId id="289" r:id="rId35"/>
    <p:sldId id="290" r:id="rId36"/>
    <p:sldId id="291" r:id="rId37"/>
    <p:sldId id="292" r:id="rId38"/>
    <p:sldId id="293" r:id="rId39"/>
    <p:sldId id="295" r:id="rId40"/>
    <p:sldId id="296" r:id="rId41"/>
    <p:sldId id="297" r:id="rId42"/>
    <p:sldId id="294" r:id="rId43"/>
    <p:sldId id="298" r:id="rId44"/>
    <p:sldId id="299" r:id="rId45"/>
    <p:sldId id="300" r:id="rId46"/>
    <p:sldId id="301" r:id="rId47"/>
    <p:sldId id="303" r:id="rId48"/>
    <p:sldId id="302"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33" r:id="rId71"/>
    <p:sldId id="325" r:id="rId72"/>
    <p:sldId id="326" r:id="rId73"/>
    <p:sldId id="327" r:id="rId74"/>
    <p:sldId id="328" r:id="rId75"/>
    <p:sldId id="329" r:id="rId76"/>
    <p:sldId id="330" r:id="rId77"/>
    <p:sldId id="331" r:id="rId78"/>
    <p:sldId id="332" r:id="rId79"/>
    <p:sldId id="334" r:id="rId80"/>
    <p:sldId id="335" r:id="rId81"/>
    <p:sldId id="337" r:id="rId82"/>
    <p:sldId id="336" r:id="rId83"/>
    <p:sldId id="338" r:id="rId84"/>
    <p:sldId id="339" r:id="rId85"/>
    <p:sldId id="340" r:id="rId86"/>
    <p:sldId id="341" r:id="rId87"/>
    <p:sldId id="342" r:id="rId88"/>
    <p:sldId id="343" r:id="rId89"/>
    <p:sldId id="344" r:id="rId90"/>
    <p:sldId id="346" r:id="rId91"/>
    <p:sldId id="347" r:id="rId92"/>
    <p:sldId id="348" r:id="rId93"/>
    <p:sldId id="349" r:id="rId94"/>
    <p:sldId id="350" r:id="rId95"/>
    <p:sldId id="351" r:id="rId96"/>
    <p:sldId id="352" r:id="rId97"/>
    <p:sldId id="353" r:id="rId98"/>
    <p:sldId id="354" r:id="rId99"/>
    <p:sldId id="355" r:id="rId100"/>
    <p:sldId id="345" r:id="rId101"/>
    <p:sldId id="356" r:id="rId102"/>
    <p:sldId id="357" r:id="rId103"/>
    <p:sldId id="358" r:id="rId104"/>
    <p:sldId id="359" r:id="rId105"/>
    <p:sldId id="360" r:id="rId106"/>
    <p:sldId id="361" r:id="rId107"/>
    <p:sldId id="362" r:id="rId108"/>
    <p:sldId id="364" r:id="rId109"/>
    <p:sldId id="363" r:id="rId110"/>
    <p:sldId id="365" r:id="rId111"/>
    <p:sldId id="367" r:id="rId112"/>
    <p:sldId id="368" r:id="rId113"/>
    <p:sldId id="366"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3" r:id="rId128"/>
    <p:sldId id="385" r:id="rId129"/>
    <p:sldId id="386" r:id="rId130"/>
    <p:sldId id="387" r:id="rId131"/>
    <p:sldId id="388" r:id="rId132"/>
    <p:sldId id="389" r:id="rId133"/>
    <p:sldId id="390" r:id="rId134"/>
    <p:sldId id="391" r:id="rId135"/>
    <p:sldId id="392" r:id="rId136"/>
    <p:sldId id="393" r:id="rId137"/>
    <p:sldId id="429" r:id="rId138"/>
    <p:sldId id="427" r:id="rId139"/>
    <p:sldId id="435" r:id="rId140"/>
    <p:sldId id="437" r:id="rId141"/>
    <p:sldId id="436" r:id="rId142"/>
    <p:sldId id="394" r:id="rId143"/>
    <p:sldId id="395" r:id="rId144"/>
    <p:sldId id="397" r:id="rId145"/>
    <p:sldId id="420" r:id="rId146"/>
    <p:sldId id="421" r:id="rId147"/>
    <p:sldId id="423" r:id="rId148"/>
    <p:sldId id="438" r:id="rId149"/>
    <p:sldId id="439" r:id="rId150"/>
    <p:sldId id="440" r:id="rId151"/>
    <p:sldId id="441" r:id="rId152"/>
    <p:sldId id="442" r:id="rId153"/>
    <p:sldId id="443" r:id="rId154"/>
    <p:sldId id="444" r:id="rId155"/>
    <p:sldId id="445" r:id="rId156"/>
    <p:sldId id="446" r:id="rId157"/>
    <p:sldId id="447" r:id="rId158"/>
    <p:sldId id="448" r:id="rId159"/>
    <p:sldId id="449" r:id="rId160"/>
    <p:sldId id="424" r:id="rId161"/>
    <p:sldId id="425" r:id="rId162"/>
    <p:sldId id="426" r:id="rId163"/>
    <p:sldId id="450" r:id="rId164"/>
    <p:sldId id="451" r:id="rId165"/>
    <p:sldId id="452" r:id="rId166"/>
    <p:sldId id="453" r:id="rId167"/>
    <p:sldId id="384" r:id="rId168"/>
    <p:sldId id="398" r:id="rId169"/>
    <p:sldId id="399" r:id="rId170"/>
    <p:sldId id="400" r:id="rId171"/>
    <p:sldId id="401" r:id="rId172"/>
    <p:sldId id="406" r:id="rId173"/>
    <p:sldId id="407" r:id="rId174"/>
    <p:sldId id="402" r:id="rId175"/>
    <p:sldId id="403" r:id="rId176"/>
    <p:sldId id="405" r:id="rId177"/>
    <p:sldId id="404" r:id="rId178"/>
    <p:sldId id="408" r:id="rId179"/>
    <p:sldId id="409" r:id="rId180"/>
    <p:sldId id="410" r:id="rId181"/>
    <p:sldId id="411" r:id="rId182"/>
    <p:sldId id="412" r:id="rId183"/>
    <p:sldId id="413" r:id="rId184"/>
    <p:sldId id="414" r:id="rId185"/>
    <p:sldId id="416" r:id="rId186"/>
    <p:sldId id="418" r:id="rId187"/>
    <p:sldId id="262" r:id="rId188"/>
    <p:sldId id="489" r:id="rId189"/>
    <p:sldId id="434" r:id="rId190"/>
    <p:sldId id="454" r:id="rId191"/>
    <p:sldId id="455" r:id="rId192"/>
    <p:sldId id="456" r:id="rId193"/>
    <p:sldId id="457" r:id="rId194"/>
    <p:sldId id="458" r:id="rId195"/>
    <p:sldId id="459" r:id="rId196"/>
    <p:sldId id="460" r:id="rId197"/>
    <p:sldId id="461" r:id="rId198"/>
    <p:sldId id="462" r:id="rId199"/>
    <p:sldId id="463" r:id="rId200"/>
    <p:sldId id="464" r:id="rId201"/>
    <p:sldId id="465" r:id="rId202"/>
    <p:sldId id="466" r:id="rId203"/>
    <p:sldId id="467" r:id="rId204"/>
    <p:sldId id="469" r:id="rId205"/>
    <p:sldId id="468" r:id="rId206"/>
    <p:sldId id="471" r:id="rId207"/>
    <p:sldId id="470" r:id="rId208"/>
    <p:sldId id="472" r:id="rId209"/>
    <p:sldId id="473" r:id="rId210"/>
    <p:sldId id="474" r:id="rId211"/>
    <p:sldId id="475" r:id="rId212"/>
    <p:sldId id="476" r:id="rId213"/>
    <p:sldId id="477" r:id="rId214"/>
    <p:sldId id="478" r:id="rId215"/>
    <p:sldId id="479" r:id="rId216"/>
    <p:sldId id="480" r:id="rId217"/>
    <p:sldId id="481" r:id="rId218"/>
    <p:sldId id="482" r:id="rId219"/>
    <p:sldId id="483" r:id="rId220"/>
    <p:sldId id="484" r:id="rId221"/>
    <p:sldId id="485" r:id="rId222"/>
    <p:sldId id="486" r:id="rId223"/>
    <p:sldId id="487" r:id="rId224"/>
    <p:sldId id="488" r:id="rId225"/>
    <p:sldId id="490" r:id="rId226"/>
    <p:sldId id="491" r:id="rId227"/>
    <p:sldId id="492" r:id="rId228"/>
    <p:sldId id="493" r:id="rId229"/>
    <p:sldId id="494" r:id="rId230"/>
    <p:sldId id="265" r:id="rId23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32BD2-FE35-4844-B15E-86586D4F8A08}" v="1" dt="2026-05-11T09:41:46.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microsoft.com/office/2016/11/relationships/changesInfo" Target="changesInfos/changesInfo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microsoft.com/office/2015/10/relationships/revisionInfo" Target="revisionInfo.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slide" Target="slides/slide224.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slide" Target="slides/slide225.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slide" Target="slides/slide226.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tableStyles" Target="tableStyles.xml"/><Relationship Id="rId26" Type="http://schemas.openxmlformats.org/officeDocument/2006/relationships/slide" Target="slides/slide22.xml"/><Relationship Id="rId231" Type="http://schemas.openxmlformats.org/officeDocument/2006/relationships/slide" Target="slides/slide227.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notesMaster" Target="notesMasters/notesMaster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presProps" Target="presProps.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theme" Target="theme/theme1.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yk Machel" userId="bac18e48-6027-43a7-ad6c-908677cc280e" providerId="ADAL" clId="{8B62A2C2-DC80-4A13-AC30-07F24C473E94}"/>
    <pc:docChg chg="undo custSel modSld">
      <pc:chgData name="Patryk Machel" userId="bac18e48-6027-43a7-ad6c-908677cc280e" providerId="ADAL" clId="{8B62A2C2-DC80-4A13-AC30-07F24C473E94}" dt="2026-05-11T09:42:07.457" v="5" actId="14100"/>
      <pc:docMkLst>
        <pc:docMk/>
      </pc:docMkLst>
      <pc:sldChg chg="addSp modSp mod">
        <pc:chgData name="Patryk Machel" userId="bac18e48-6027-43a7-ad6c-908677cc280e" providerId="ADAL" clId="{8B62A2C2-DC80-4A13-AC30-07F24C473E94}" dt="2026-05-11T09:42:07.457" v="5" actId="14100"/>
        <pc:sldMkLst>
          <pc:docMk/>
          <pc:sldMk cId="2988974093" sldId="498"/>
        </pc:sldMkLst>
        <pc:spChg chg="add mod">
          <ac:chgData name="Patryk Machel" userId="bac18e48-6027-43a7-ad6c-908677cc280e" providerId="ADAL" clId="{8B62A2C2-DC80-4A13-AC30-07F24C473E94}" dt="2026-05-11T09:41:46.523" v="0"/>
          <ac:spMkLst>
            <pc:docMk/>
            <pc:sldMk cId="2988974093" sldId="498"/>
            <ac:spMk id="4" creationId="{47C3A984-9F5A-8B53-C38E-737339F797A4}"/>
          </ac:spMkLst>
        </pc:spChg>
        <pc:spChg chg="mod">
          <ac:chgData name="Patryk Machel" userId="bac18e48-6027-43a7-ad6c-908677cc280e" providerId="ADAL" clId="{8B62A2C2-DC80-4A13-AC30-07F24C473E94}" dt="2026-05-11T09:42:07.457" v="5" actId="14100"/>
          <ac:spMkLst>
            <pc:docMk/>
            <pc:sldMk cId="2988974093" sldId="498"/>
            <ac:spMk id="14" creationId="{25211729-48F2-7E4B-949B-651DDA477AB3}"/>
          </ac:spMkLst>
        </pc:spChg>
        <pc:picChg chg="mod">
          <ac:chgData name="Patryk Machel" userId="bac18e48-6027-43a7-ad6c-908677cc280e" providerId="ADAL" clId="{8B62A2C2-DC80-4A13-AC30-07F24C473E94}" dt="2026-05-11T09:42:01.235" v="3" actId="1076"/>
          <ac:picMkLst>
            <pc:docMk/>
            <pc:sldMk cId="2988974093" sldId="498"/>
            <ac:picMk id="3" creationId="{461BC0E3-13C6-7F8E-5A9D-D9AE20BD21F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B555C-6632-4C84-90A6-155ADB80D11D}" type="datetimeFigureOut">
              <a:rPr lang="pl-PL" smtClean="0"/>
              <a:t>11.05.2026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6CD69-3437-4C0A-9FAD-05F6476EA2FE}" type="slidenum">
              <a:rPr lang="pl-PL" smtClean="0"/>
              <a:t>‹#›</a:t>
            </a:fld>
            <a:endParaRPr lang="pl-PL"/>
          </a:p>
        </p:txBody>
      </p:sp>
    </p:spTree>
    <p:extLst>
      <p:ext uri="{BB962C8B-B14F-4D97-AF65-F5344CB8AC3E}">
        <p14:creationId xmlns:p14="http://schemas.microsoft.com/office/powerpoint/2010/main" val="1613896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C706CD69-3437-4C0A-9FAD-05F6476EA2FE}" type="slidenum">
              <a:rPr lang="pl-PL" smtClean="0"/>
              <a:t>12</a:t>
            </a:fld>
            <a:endParaRPr lang="pl-PL"/>
          </a:p>
        </p:txBody>
      </p:sp>
    </p:spTree>
    <p:extLst>
      <p:ext uri="{BB962C8B-B14F-4D97-AF65-F5344CB8AC3E}">
        <p14:creationId xmlns:p14="http://schemas.microsoft.com/office/powerpoint/2010/main" val="3742245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C706CD69-3437-4C0A-9FAD-05F6476EA2FE}" type="slidenum">
              <a:rPr lang="pl-PL" smtClean="0"/>
              <a:t>64</a:t>
            </a:fld>
            <a:endParaRPr lang="pl-PL"/>
          </a:p>
        </p:txBody>
      </p:sp>
    </p:spTree>
    <p:extLst>
      <p:ext uri="{BB962C8B-B14F-4D97-AF65-F5344CB8AC3E}">
        <p14:creationId xmlns:p14="http://schemas.microsoft.com/office/powerpoint/2010/main" val="3488887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C706CD69-3437-4C0A-9FAD-05F6476EA2FE}" type="slidenum">
              <a:rPr lang="pl-PL" smtClean="0"/>
              <a:t>121</a:t>
            </a:fld>
            <a:endParaRPr lang="pl-PL"/>
          </a:p>
        </p:txBody>
      </p:sp>
    </p:spTree>
    <p:extLst>
      <p:ext uri="{BB962C8B-B14F-4D97-AF65-F5344CB8AC3E}">
        <p14:creationId xmlns:p14="http://schemas.microsoft.com/office/powerpoint/2010/main" val="1000664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C706CD69-3437-4C0A-9FAD-05F6476EA2FE}" type="slidenum">
              <a:rPr lang="pl-PL" smtClean="0"/>
              <a:t>216</a:t>
            </a:fld>
            <a:endParaRPr lang="pl-PL"/>
          </a:p>
        </p:txBody>
      </p:sp>
    </p:spTree>
    <p:extLst>
      <p:ext uri="{BB962C8B-B14F-4D97-AF65-F5344CB8AC3E}">
        <p14:creationId xmlns:p14="http://schemas.microsoft.com/office/powerpoint/2010/main" val="1280839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9A29DF8-F6AE-2C74-CE5C-A7AD002E7E8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6200FBAE-72F5-2129-FE97-78C5228E30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4BB9EA5A-23B8-7888-6961-FD91CA1DA058}"/>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FA822EBD-4ADB-04D8-D704-0BA4CB234F9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5610E09-5AC0-AE4B-A53E-8AD50048B3D9}"/>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1979010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CE5A5B7-5FAF-3BAD-69CF-1B1B9C2E1E3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6687545B-3331-E529-5310-1DA42DDCDA59}"/>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4F32905-150A-2358-A8CB-EA147B8BB50F}"/>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15DF9779-10B8-A2DA-5D66-24B19993BCA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646AA89-9934-6EF2-02F4-5F189B87F67C}"/>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2657167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76EF513A-1840-52AB-7B27-99FC950F6645}"/>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BAD805BD-FD13-12F4-36EC-F66063FE67C3}"/>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365DD6F-AC2B-BBDF-8380-0A8A1825A580}"/>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6A3D8E03-FD9D-C7F7-C426-F656AEAB115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94C77039-0363-FC97-EEF1-1C3B9DEA91F4}"/>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4474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6234C23-BE37-8FD9-A708-19C3BDD9F6BD}"/>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19D29E22-B849-0E8A-ECC9-B2305FABA29D}"/>
              </a:ext>
            </a:extLst>
          </p:cNvPr>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67896EEF-EBBA-AB28-1FC5-442D5D964AAF}"/>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B341E46C-7866-5EBB-3310-E1B4E0D5ADF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F73D1AF-FF70-0DBC-7CCE-CCBED3C37A0F}"/>
              </a:ext>
            </a:extLst>
          </p:cNvPr>
          <p:cNvSpPr>
            <a:spLocks noGrp="1"/>
          </p:cNvSpPr>
          <p:nvPr>
            <p:ph type="sldNum" sz="quarter" idx="12"/>
          </p:nvPr>
        </p:nvSpPr>
        <p:spPr/>
        <p:txBody>
          <a:bodyPr/>
          <a:lstStyle/>
          <a:p>
            <a:fld id="{D0CDF649-CF7B-49A6-BF92-B9601FB9F3A9}" type="slidenum">
              <a:rPr lang="pl-PL" smtClean="0"/>
              <a:t>‹#›</a:t>
            </a:fld>
            <a:endParaRPr lang="pl-PL"/>
          </a:p>
        </p:txBody>
      </p:sp>
      <p:pic>
        <p:nvPicPr>
          <p:cNvPr id="8" name="Obraz 7">
            <a:extLst>
              <a:ext uri="{FF2B5EF4-FFF2-40B4-BE49-F238E27FC236}">
                <a16:creationId xmlns:a16="http://schemas.microsoft.com/office/drawing/2014/main" id="{43C6922B-4173-4D76-CACD-C82CB08F9A54}"/>
              </a:ext>
            </a:extLst>
          </p:cNvPr>
          <p:cNvPicPr>
            <a:picLocks noChangeAspect="1"/>
          </p:cNvPicPr>
          <p:nvPr userDrawn="1"/>
        </p:nvPicPr>
        <p:blipFill>
          <a:blip r:embed="rId2">
            <a:alphaModFix amt="50000"/>
          </a:blip>
          <a:stretch>
            <a:fillRect/>
          </a:stretch>
        </p:blipFill>
        <p:spPr>
          <a:xfrm>
            <a:off x="152400" y="6042500"/>
            <a:ext cx="685800" cy="685800"/>
          </a:xfrm>
          <a:prstGeom prst="rect">
            <a:avLst/>
          </a:prstGeom>
        </p:spPr>
      </p:pic>
    </p:spTree>
    <p:extLst>
      <p:ext uri="{BB962C8B-B14F-4D97-AF65-F5344CB8AC3E}">
        <p14:creationId xmlns:p14="http://schemas.microsoft.com/office/powerpoint/2010/main" val="2441666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AFB8099-2A97-F159-CD20-2C53D51519E9}"/>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1B3C0E22-5B50-C98D-F919-7C8744FE0F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67EDEEB7-1A7B-4712-653E-49BA984BEF86}"/>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558CF3A0-EBED-DC0E-0AEB-8D3BCB50ECD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BB5A8074-EBBE-B2DB-85F2-4703ABD57CA8}"/>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93123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38042A-8489-F07F-F62B-00D65C070644}"/>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415789E8-6742-CFB2-C253-A3D4D9AB655F}"/>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AF0F0A39-6674-7EB2-0082-09CF17D2965A}"/>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70E0ED98-0238-E6D1-8A56-AAD3EE59FEFA}"/>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6" name="Symbol zastępczy stopki 5">
            <a:extLst>
              <a:ext uri="{FF2B5EF4-FFF2-40B4-BE49-F238E27FC236}">
                <a16:creationId xmlns:a16="http://schemas.microsoft.com/office/drawing/2014/main" id="{5A8C4EBD-C162-727D-E1AA-EEB4109DFA5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66B8DE2-D1D6-0343-4146-941FD72F5CA5}"/>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760374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C200E24-5EB3-FCD7-8DFA-65E5C9431C17}"/>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3681173A-6B55-8613-4BA6-07794FE034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9813D90C-FD49-E8E5-52AE-32DBA886A5A7}"/>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18C5923-09A1-2D85-B7D2-0074137EE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D9226F3F-CB41-ED8A-B1A6-AB1175427D0A}"/>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FE7DEA8A-6C12-1E91-D77F-F3C4CC4557D6}"/>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8" name="Symbol zastępczy stopki 7">
            <a:extLst>
              <a:ext uri="{FF2B5EF4-FFF2-40B4-BE49-F238E27FC236}">
                <a16:creationId xmlns:a16="http://schemas.microsoft.com/office/drawing/2014/main" id="{1F163BAF-75D6-ED79-21FB-4B94B7474C6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2459BD94-E1C0-87A7-E690-5C4E48FC446D}"/>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781537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AB7E900-C4D5-8DCB-A014-5B77D765514C}"/>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DE90C801-5E39-D14F-E39A-19815021F7DD}"/>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4" name="Symbol zastępczy stopki 3">
            <a:extLst>
              <a:ext uri="{FF2B5EF4-FFF2-40B4-BE49-F238E27FC236}">
                <a16:creationId xmlns:a16="http://schemas.microsoft.com/office/drawing/2014/main" id="{D29D0C52-BFAD-5758-4187-AE965E65A386}"/>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230A5F98-9FA1-E1FB-80D2-C4B50DB5B921}"/>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689804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79A075D-600F-E30E-CA49-8597C561F5BE}"/>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3" name="Symbol zastępczy stopki 2">
            <a:extLst>
              <a:ext uri="{FF2B5EF4-FFF2-40B4-BE49-F238E27FC236}">
                <a16:creationId xmlns:a16="http://schemas.microsoft.com/office/drawing/2014/main" id="{37A9965F-050B-4B94-8731-F4943BB26691}"/>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F90649D3-A43F-CE4F-07EE-E9FCFE387190}"/>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103594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0C4725-EBD5-C8B3-B984-F5B759894EFA}"/>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C29DA1A0-EBE5-4D9C-C4E3-B17FE69324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2EE64B4-9AB3-3D9E-B967-59C3AFA2AC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327371F4-249E-EE62-F4E5-0B8A08331D26}"/>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6" name="Symbol zastępczy stopki 5">
            <a:extLst>
              <a:ext uri="{FF2B5EF4-FFF2-40B4-BE49-F238E27FC236}">
                <a16:creationId xmlns:a16="http://schemas.microsoft.com/office/drawing/2014/main" id="{386C6DE8-1BC5-FFEA-8601-6F14EEFA992D}"/>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7A7F195-55BC-F49F-D314-2C2E2E04C527}"/>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1093258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F9705A-36A9-30C9-3946-3C0DAA57912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90F6327F-FD17-2730-ADA7-B18112A5B7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62E5EA7D-C889-0B3C-DA20-13249763CD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187155FD-8963-26F3-8855-19926B8FF930}"/>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6" name="Symbol zastępczy stopki 5">
            <a:extLst>
              <a:ext uri="{FF2B5EF4-FFF2-40B4-BE49-F238E27FC236}">
                <a16:creationId xmlns:a16="http://schemas.microsoft.com/office/drawing/2014/main" id="{313DA4A8-72C6-BC3F-3D03-13C533CEF12C}"/>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241906B8-E361-CA93-6170-D07A44577A65}"/>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1501971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F998BBF0-B51C-228C-2C2F-E6D45C5275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71DABB8C-94FD-7A55-03BC-E313BD377A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69BBF40-1CCE-90DA-CCFD-F6A0272AA9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77D61CC4-DC4D-D2EB-4B16-6189467A2A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9AEB0E15-5E62-27F3-5648-E202A899C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CDF649-CF7B-49A6-BF92-B9601FB9F3A9}" type="slidenum">
              <a:rPr lang="pl-PL" smtClean="0"/>
              <a:t>‹#›</a:t>
            </a:fld>
            <a:endParaRPr lang="pl-PL"/>
          </a:p>
        </p:txBody>
      </p:sp>
    </p:spTree>
    <p:extLst>
      <p:ext uri="{BB962C8B-B14F-4D97-AF65-F5344CB8AC3E}">
        <p14:creationId xmlns:p14="http://schemas.microsoft.com/office/powerpoint/2010/main" val="2305386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51.png"/><Relationship Id="rId1" Type="http://schemas.openxmlformats.org/officeDocument/2006/relationships/slideLayout" Target="../slideLayouts/slideLayout2.xml"/><Relationship Id="rId5" Type="http://schemas.openxmlformats.org/officeDocument/2006/relationships/image" Target="../media/image153.png"/><Relationship Id="rId4" Type="http://schemas.openxmlformats.org/officeDocument/2006/relationships/image" Target="../media/image152.png"/></Relationships>
</file>

<file path=ppt/slides/_rels/slide10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2.xml"/><Relationship Id="rId5" Type="http://schemas.openxmlformats.org/officeDocument/2006/relationships/image" Target="../media/image150.png"/><Relationship Id="rId4" Type="http://schemas.openxmlformats.org/officeDocument/2006/relationships/image" Target="../media/image158.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2.xml"/><Relationship Id="rId4" Type="http://schemas.openxmlformats.org/officeDocument/2006/relationships/image" Target="../media/image171.png"/></Relationships>
</file>

<file path=ppt/slides/_rels/slide11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hyperlink" Target="https://www.medianauka.pl/amperomierz" TargetMode="External"/></Relationships>
</file>

<file path=ppt/slides/_rels/slide120.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8.png"/><Relationship Id="rId4" Type="http://schemas.openxmlformats.org/officeDocument/2006/relationships/image" Target="../media/image177.png"/></Relationships>
</file>

<file path=ppt/slides/_rels/slide12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2.xml"/><Relationship Id="rId4" Type="http://schemas.openxmlformats.org/officeDocument/2006/relationships/image" Target="../media/image181.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2.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s>
</file>

<file path=ppt/slides/_rels/slide151.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2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0.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2.xml"/><Relationship Id="rId4" Type="http://schemas.openxmlformats.org/officeDocument/2006/relationships/image" Target="../media/image225.png"/></Relationships>
</file>

<file path=ppt/slides/_rels/slide167.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gif"/><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231.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2.xml"/><Relationship Id="rId5" Type="http://schemas.openxmlformats.org/officeDocument/2006/relationships/image" Target="../media/image240.png"/><Relationship Id="rId4" Type="http://schemas.openxmlformats.org/officeDocument/2006/relationships/image" Target="../media/image239.png"/></Relationships>
</file>

<file path=ppt/slides/_rels/slide182.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image" Target="../media/image241.png"/><Relationship Id="rId1" Type="http://schemas.openxmlformats.org/officeDocument/2006/relationships/slideLayout" Target="../slideLayouts/slideLayout2.xml"/><Relationship Id="rId6" Type="http://schemas.openxmlformats.org/officeDocument/2006/relationships/image" Target="../media/image244.png"/><Relationship Id="rId5" Type="http://schemas.openxmlformats.org/officeDocument/2006/relationships/image" Target="../media/image243.png"/><Relationship Id="rId4" Type="http://schemas.openxmlformats.org/officeDocument/2006/relationships/image" Target="../media/image242.png"/></Relationships>
</file>

<file path=ppt/slides/_rels/slide183.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25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254.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256.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261.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26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00.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image" Target="../media/image264.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7.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image" Target="../media/image268.png"/><Relationship Id="rId1" Type="http://schemas.openxmlformats.org/officeDocument/2006/relationships/slideLayout" Target="../slideLayouts/slideLayout2.xml"/><Relationship Id="rId4" Type="http://schemas.openxmlformats.org/officeDocument/2006/relationships/image" Target="../media/image266.png"/></Relationships>
</file>

<file path=ppt/slides/_rels/slide205.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273.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74.png"/><Relationship Id="rId1" Type="http://schemas.openxmlformats.org/officeDocument/2006/relationships/slideLayout" Target="../slideLayouts/slideLayout2.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7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image" Target="../media/image278.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82.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3.png"/><Relationship Id="rId1" Type="http://schemas.openxmlformats.org/officeDocument/2006/relationships/slideLayout" Target="../slideLayouts/slideLayout2.xml"/><Relationship Id="rId4" Type="http://schemas.openxmlformats.org/officeDocument/2006/relationships/image" Target="../media/image273.png"/></Relationships>
</file>

<file path=ppt/slides/_rels/slide215.xml.rels><?xml version="1.0" encoding="UTF-8" standalone="yes"?>
<Relationships xmlns="http://schemas.openxmlformats.org/package/2006/relationships"><Relationship Id="rId2" Type="http://schemas.openxmlformats.org/officeDocument/2006/relationships/image" Target="../media/image284.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image" Target="../media/image28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84.png"/></Relationships>
</file>

<file path=ppt/slides/_rels/slide217.xml.rels><?xml version="1.0" encoding="UTF-8" standalone="yes"?>
<Relationships xmlns="http://schemas.openxmlformats.org/package/2006/relationships"><Relationship Id="rId2" Type="http://schemas.openxmlformats.org/officeDocument/2006/relationships/image" Target="../media/image286.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image" Target="../media/image287.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image" Target="../media/image289.png"/><Relationship Id="rId1" Type="http://schemas.openxmlformats.org/officeDocument/2006/relationships/slideLayout" Target="../slideLayouts/slideLayout2.xml"/><Relationship Id="rId4" Type="http://schemas.openxmlformats.org/officeDocument/2006/relationships/image" Target="../media/image291.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293.pn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294.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295.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296.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297.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image" Target="../media/image299.png"/><Relationship Id="rId2" Type="http://schemas.openxmlformats.org/officeDocument/2006/relationships/image" Target="../media/image298.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8" Type="http://schemas.openxmlformats.org/officeDocument/2006/relationships/hyperlink" Target="https://kb.pl/aktualnosci/fotowoltaika/mikroinwertery-czy-inwerter-centralny-co-wybrac/" TargetMode="External"/><Relationship Id="rId3" Type="http://schemas.openxmlformats.org/officeDocument/2006/relationships/hyperlink" Target="https://www.varta.com/" TargetMode="External"/><Relationship Id="rId7" Type="http://schemas.openxmlformats.org/officeDocument/2006/relationships/hyperlink" Target="https://strefaie.pl/typy-schematow-wg-normy-iec-81346/" TargetMode="External"/><Relationship Id="rId12" Type="http://schemas.openxmlformats.org/officeDocument/2006/relationships/hyperlink" Target="https://elektrykapradnietyka.com/21667/tnc-tns-tncs-tt-it/" TargetMode="External"/><Relationship Id="rId2" Type="http://schemas.openxmlformats.org/officeDocument/2006/relationships/hyperlink" Target="https://www.robotyka.net.pl/obliczanie-obwodow-metoda-praw-kirchhoffa-metoda-klasyczna/" TargetMode="External"/><Relationship Id="rId1" Type="http://schemas.openxmlformats.org/officeDocument/2006/relationships/slideLayout" Target="../slideLayouts/slideLayout2.xml"/><Relationship Id="rId6" Type="http://schemas.openxmlformats.org/officeDocument/2006/relationships/hyperlink" Target="https://goodaudio.pl/blog/cewka-czym-jest/" TargetMode="External"/><Relationship Id="rId11" Type="http://schemas.openxmlformats.org/officeDocument/2006/relationships/hyperlink" Target="https://pl.khanacademy.org/science/electrical-engineering/ee-circuit-analysis-topic/ee-dc-circuit-analysis/a/ee-node-voltage-method" TargetMode="External"/><Relationship Id="rId5" Type="http://schemas.openxmlformats.org/officeDocument/2006/relationships/hyperlink" Target="https://forbot.pl/blog/czym-jest-moc-jak-dobrac-odpowiednie-elementy-id17277" TargetMode="External"/><Relationship Id="rId10" Type="http://schemas.openxmlformats.org/officeDocument/2006/relationships/hyperlink" Target="https://pl.khanacademy.org/science/electrical-engineering/ee-circuit-analysis-topic/ee-dc-circuit-analysis/a/ee-mesh-current-method" TargetMode="External"/><Relationship Id="rId4" Type="http://schemas.openxmlformats.org/officeDocument/2006/relationships/hyperlink" Target="https://pl.wikipedia.org/wiki/Rezystor" TargetMode="External"/><Relationship Id="rId9" Type="http://schemas.openxmlformats.org/officeDocument/2006/relationships/hyperlink" Target="https://www.medianauka.pl/symbole-elektryczn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4.jpe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hyperlink" Target="https://forbot.pl/blog/czym-jest-moc-jak-dobrac-odpowiednie-elementy-id17277"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5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6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6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7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7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2.png"/><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7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 Id="rId4" Type="http://schemas.openxmlformats.org/officeDocument/2006/relationships/hyperlink" Target="https://agel-elektryka.pl/elektryk-krakow/instalacje-elektryczne-wykonanie-okablowania.html"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 Id="rId4" Type="http://schemas.openxmlformats.org/officeDocument/2006/relationships/image" Target="../media/image136.png"/></Relationships>
</file>

<file path=ppt/slides/_rels/slide9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05C18C66-BE88-F141-86A4-E85C44AE91FA}"/>
              </a:ext>
            </a:extLst>
          </p:cNvPr>
          <p:cNvGrpSpPr/>
          <p:nvPr/>
        </p:nvGrpSpPr>
        <p:grpSpPr>
          <a:xfrm>
            <a:off x="4660692" y="456266"/>
            <a:ext cx="1252016" cy="142043"/>
            <a:chOff x="4660692" y="456266"/>
            <a:chExt cx="1252016" cy="142043"/>
          </a:xfrm>
        </p:grpSpPr>
        <p:cxnSp>
          <p:nvCxnSpPr>
            <p:cNvPr id="19" name="Łącznik prosty 18">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1" name="Łącznik prosty 20">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14" name="pole tekstowe 13">
            <a:extLst>
              <a:ext uri="{FF2B5EF4-FFF2-40B4-BE49-F238E27FC236}">
                <a16:creationId xmlns:a16="http://schemas.microsoft.com/office/drawing/2014/main" id="{25211729-48F2-7E4B-949B-651DDA477AB3}"/>
              </a:ext>
            </a:extLst>
          </p:cNvPr>
          <p:cNvSpPr txBox="1"/>
          <p:nvPr/>
        </p:nvSpPr>
        <p:spPr>
          <a:xfrm>
            <a:off x="5453057" y="2799535"/>
            <a:ext cx="6161897" cy="1338828"/>
          </a:xfrm>
          <a:prstGeom prst="rect">
            <a:avLst/>
          </a:prstGeom>
          <a:noFill/>
        </p:spPr>
        <p:txBody>
          <a:bodyPr wrap="square" lIns="91440" tIns="45720" rIns="91440" bIns="45720" rtlCol="0" anchor="t">
            <a:spAutoFit/>
          </a:bodyPr>
          <a:lstStyle/>
          <a:p>
            <a:pPr algn="just"/>
            <a:r>
              <a:rPr lang="pl-PL" sz="2700" b="1" dirty="0">
                <a:solidFill>
                  <a:srgbClr val="C00000"/>
                </a:solidFill>
                <a:latin typeface="Poppins"/>
                <a:ea typeface="Lato Black"/>
                <a:cs typeface="Poppins"/>
              </a:rPr>
              <a:t>Zastosowanie teorii obwodów </a:t>
            </a:r>
            <a:br>
              <a:rPr lang="pl-PL" sz="2700" b="1" dirty="0">
                <a:solidFill>
                  <a:srgbClr val="C00000"/>
                </a:solidFill>
                <a:latin typeface="Poppins"/>
                <a:ea typeface="Lato Black"/>
                <a:cs typeface="Poppins"/>
              </a:rPr>
            </a:br>
            <a:r>
              <a:rPr lang="pl-PL" sz="2700" b="1" dirty="0">
                <a:solidFill>
                  <a:srgbClr val="C00000"/>
                </a:solidFill>
                <a:latin typeface="Poppins"/>
                <a:ea typeface="Lato Black"/>
                <a:cs typeface="Poppins"/>
              </a:rPr>
              <a:t>w analizie praktycznych układów elektrycznych</a:t>
            </a:r>
            <a:endParaRPr lang="en-US" sz="2700" b="1" dirty="0">
              <a:solidFill>
                <a:srgbClr val="C00000"/>
              </a:solidFill>
              <a:latin typeface="Poppins"/>
              <a:ea typeface="Lato Black"/>
              <a:cs typeface="Poppins"/>
            </a:endParaRPr>
          </a:p>
        </p:txBody>
      </p:sp>
      <p:grpSp>
        <p:nvGrpSpPr>
          <p:cNvPr id="38" name="Grupa 37">
            <a:extLst>
              <a:ext uri="{FF2B5EF4-FFF2-40B4-BE49-F238E27FC236}">
                <a16:creationId xmlns:a16="http://schemas.microsoft.com/office/drawing/2014/main" id="{DB108BC1-F9BE-014F-8917-AA8DB363DA7D}"/>
              </a:ext>
            </a:extLst>
          </p:cNvPr>
          <p:cNvGrpSpPr/>
          <p:nvPr/>
        </p:nvGrpSpPr>
        <p:grpSpPr>
          <a:xfrm>
            <a:off x="9658905" y="506027"/>
            <a:ext cx="1904260" cy="6004480"/>
            <a:chOff x="9658905" y="506027"/>
            <a:chExt cx="1904260" cy="6004480"/>
          </a:xfrm>
        </p:grpSpPr>
        <p:cxnSp>
          <p:nvCxnSpPr>
            <p:cNvPr id="24" name="Łącznik prosty 23">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6" name="Łącznik prosty 25">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32" name="Łącznik prosty 31">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6029778" y="230187"/>
            <a:ext cx="4804228" cy="582840"/>
          </a:xfrm>
          <a:prstGeom prst="rect">
            <a:avLst/>
          </a:prstGeom>
        </p:spPr>
      </p:pic>
      <p:pic>
        <p:nvPicPr>
          <p:cNvPr id="3" name="Obraz 2" descr="Obraz zawierający tekst, zrzut ekranu, Czcionka, Grafika&#10;&#10;Zawartość wygenerowana przez AI może być niepoprawna.">
            <a:extLst>
              <a:ext uri="{FF2B5EF4-FFF2-40B4-BE49-F238E27FC236}">
                <a16:creationId xmlns:a16="http://schemas.microsoft.com/office/drawing/2014/main" id="{461BC0E3-13C6-7F8E-5A9D-D9AE20BD21FD}"/>
              </a:ext>
            </a:extLst>
          </p:cNvPr>
          <p:cNvPicPr>
            <a:picLocks noChangeAspect="1"/>
          </p:cNvPicPr>
          <p:nvPr/>
        </p:nvPicPr>
        <p:blipFill>
          <a:blip r:embed="rId3"/>
          <a:stretch>
            <a:fillRect/>
          </a:stretch>
        </p:blipFill>
        <p:spPr>
          <a:xfrm>
            <a:off x="0" y="1154081"/>
            <a:ext cx="5518538" cy="5563588"/>
          </a:xfrm>
          <a:prstGeom prst="rect">
            <a:avLst/>
          </a:prstGeom>
        </p:spPr>
      </p:pic>
      <p:sp>
        <p:nvSpPr>
          <p:cNvPr id="4" name="pole tekstowe 3">
            <a:extLst>
              <a:ext uri="{FF2B5EF4-FFF2-40B4-BE49-F238E27FC236}">
                <a16:creationId xmlns:a16="http://schemas.microsoft.com/office/drawing/2014/main" id="{47C3A984-9F5A-8B53-C38E-737339F797A4}"/>
              </a:ext>
            </a:extLst>
          </p:cNvPr>
          <p:cNvSpPr txBox="1"/>
          <p:nvPr/>
        </p:nvSpPr>
        <p:spPr>
          <a:xfrm>
            <a:off x="5362353" y="5501488"/>
            <a:ext cx="6161897" cy="900246"/>
          </a:xfrm>
          <a:prstGeom prst="rect">
            <a:avLst/>
          </a:prstGeom>
          <a:noFill/>
        </p:spPr>
        <p:txBody>
          <a:bodyPr wrap="square">
            <a:spAutoFit/>
          </a:bodyPr>
          <a:lstStyle/>
          <a:p>
            <a:pPr algn="just">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a:t>
            </a:r>
            <a:br>
              <a:rPr lang="pl-PL" sz="1050" dirty="0">
                <a:effectLst/>
                <a:latin typeface="Tahoma" panose="020B0604030504040204" pitchFamily="34" charset="0"/>
                <a:ea typeface="Times New Roman" panose="02020603050405020304" pitchFamily="18" charset="0"/>
              </a:rPr>
            </a:br>
            <a:r>
              <a:rPr lang="pl-PL" sz="1050" dirty="0">
                <a:effectLst/>
                <a:latin typeface="Tahoma" panose="020B0604030504040204" pitchFamily="34" charset="0"/>
                <a:ea typeface="Times New Roman" panose="02020603050405020304" pitchFamily="18" charset="0"/>
              </a:rPr>
              <a:t>w Komponencie A „Odporność i 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897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09B0BD-B1C0-208A-EB5F-06E20290532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prąd</a:t>
            </a:r>
          </a:p>
        </p:txBody>
      </p:sp>
      <p:sp>
        <p:nvSpPr>
          <p:cNvPr id="3" name="Symbol zastępczy zawartości 2">
            <a:extLst>
              <a:ext uri="{FF2B5EF4-FFF2-40B4-BE49-F238E27FC236}">
                <a16:creationId xmlns:a16="http://schemas.microsoft.com/office/drawing/2014/main" id="{FAC67AAB-D4EE-8995-1A90-3A55771D83DB}"/>
              </a:ext>
            </a:extLst>
          </p:cNvPr>
          <p:cNvSpPr>
            <a:spLocks noGrp="1"/>
          </p:cNvSpPr>
          <p:nvPr>
            <p:ph idx="1"/>
          </p:nvPr>
        </p:nvSpPr>
        <p:spPr>
          <a:xfrm>
            <a:off x="838200" y="1825625"/>
            <a:ext cx="10515600" cy="2914236"/>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Prąd zmienny (AC, z ang. </a:t>
            </a:r>
            <a:r>
              <a:rPr lang="pl-PL" sz="2400" i="1" dirty="0" err="1">
                <a:latin typeface="Times New Roman" panose="02020603050405020304" pitchFamily="18" charset="0"/>
                <a:cs typeface="Times New Roman" panose="02020603050405020304" pitchFamily="18" charset="0"/>
              </a:rPr>
              <a:t>Alternating</a:t>
            </a:r>
            <a:r>
              <a:rPr lang="pl-PL" sz="2400" i="1" dirty="0">
                <a:latin typeface="Times New Roman" panose="02020603050405020304" pitchFamily="18" charset="0"/>
                <a:cs typeface="Times New Roman" panose="02020603050405020304" pitchFamily="18" charset="0"/>
              </a:rPr>
              <a:t> </a:t>
            </a:r>
            <a:r>
              <a:rPr lang="pl-PL" sz="2400" i="1" dirty="0" err="1">
                <a:latin typeface="Times New Roman" panose="02020603050405020304" pitchFamily="18" charset="0"/>
                <a:cs typeface="Times New Roman" panose="02020603050405020304" pitchFamily="18" charset="0"/>
              </a:rPr>
              <a:t>Current</a:t>
            </a:r>
            <a:r>
              <a:rPr lang="pl-PL" sz="2400" dirty="0">
                <a:latin typeface="Times New Roman" panose="02020603050405020304" pitchFamily="18" charset="0"/>
                <a:cs typeface="Times New Roman" panose="02020603050405020304" pitchFamily="18" charset="0"/>
              </a:rPr>
              <a:t>) to prąd elektryczny, którego wartość i kierunek zmieniają się okresowo w czasie.</a:t>
            </a:r>
          </a:p>
          <a:p>
            <a:pPr marL="0" indent="0" algn="just">
              <a:buNone/>
            </a:pPr>
            <a:r>
              <a:rPr lang="pl-PL" sz="2400" dirty="0">
                <a:latin typeface="Times New Roman" panose="02020603050405020304" pitchFamily="18" charset="0"/>
                <a:cs typeface="Times New Roman" panose="02020603050405020304" pitchFamily="18" charset="0"/>
              </a:rPr>
              <a:t>Typowym przebiegiem prądu przemiennego jest prąd sinusoidalnie zmienny, ale należy pamiętać że nie zawsze tak jest. W przypadku prądu generowanego przez przekształtniki energoelektroniczne możemy mieć do czynienia z przebiegami odkształconymi.</a:t>
            </a:r>
          </a:p>
        </p:txBody>
      </p:sp>
      <p:pic>
        <p:nvPicPr>
          <p:cNvPr id="5" name="Obraz 4">
            <a:extLst>
              <a:ext uri="{FF2B5EF4-FFF2-40B4-BE49-F238E27FC236}">
                <a16:creationId xmlns:a16="http://schemas.microsoft.com/office/drawing/2014/main" id="{F1F6CECF-2997-3F9F-38B4-75B1BFD860B1}"/>
              </a:ext>
            </a:extLst>
          </p:cNvPr>
          <p:cNvPicPr>
            <a:picLocks noChangeAspect="1"/>
          </p:cNvPicPr>
          <p:nvPr/>
        </p:nvPicPr>
        <p:blipFill>
          <a:blip r:embed="rId2"/>
          <a:stretch>
            <a:fillRect/>
          </a:stretch>
        </p:blipFill>
        <p:spPr>
          <a:xfrm>
            <a:off x="1106658" y="5050852"/>
            <a:ext cx="3657600" cy="781050"/>
          </a:xfrm>
          <a:prstGeom prst="rect">
            <a:avLst/>
          </a:prstGeom>
        </p:spPr>
      </p:pic>
      <p:cxnSp>
        <p:nvCxnSpPr>
          <p:cNvPr id="10" name="Łącznik prosty ze strzałką 9">
            <a:extLst>
              <a:ext uri="{FF2B5EF4-FFF2-40B4-BE49-F238E27FC236}">
                <a16:creationId xmlns:a16="http://schemas.microsoft.com/office/drawing/2014/main" id="{06D0E22C-0082-889D-F8BE-154EDDA1AAEB}"/>
              </a:ext>
            </a:extLst>
          </p:cNvPr>
          <p:cNvCxnSpPr/>
          <p:nvPr/>
        </p:nvCxnSpPr>
        <p:spPr>
          <a:xfrm flipV="1">
            <a:off x="6086437" y="4826256"/>
            <a:ext cx="0" cy="14279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Łącznik prosty ze strzałką 10">
            <a:extLst>
              <a:ext uri="{FF2B5EF4-FFF2-40B4-BE49-F238E27FC236}">
                <a16:creationId xmlns:a16="http://schemas.microsoft.com/office/drawing/2014/main" id="{0027A923-2912-0731-9BF8-129F65B45B5A}"/>
              </a:ext>
            </a:extLst>
          </p:cNvPr>
          <p:cNvCxnSpPr/>
          <p:nvPr/>
        </p:nvCxnSpPr>
        <p:spPr>
          <a:xfrm>
            <a:off x="6096000" y="5577069"/>
            <a:ext cx="44262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pole tekstowe 7">
            <a:extLst>
              <a:ext uri="{FF2B5EF4-FFF2-40B4-BE49-F238E27FC236}">
                <a16:creationId xmlns:a16="http://schemas.microsoft.com/office/drawing/2014/main" id="{37846B48-C731-C8A7-3A68-A027D93BC05B}"/>
              </a:ext>
            </a:extLst>
          </p:cNvPr>
          <p:cNvSpPr txBox="1"/>
          <p:nvPr/>
        </p:nvSpPr>
        <p:spPr>
          <a:xfrm>
            <a:off x="5454749" y="4450641"/>
            <a:ext cx="1691489" cy="646331"/>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Natężenie prądu</a:t>
            </a:r>
          </a:p>
          <a:p>
            <a:r>
              <a:rPr lang="pl-PL">
                <a:latin typeface="Times New Roman" panose="02020603050405020304" pitchFamily="18" charset="0"/>
                <a:cs typeface="Times New Roman" panose="02020603050405020304" pitchFamily="18" charset="0"/>
              </a:rPr>
              <a:t>I [A]</a:t>
            </a:r>
          </a:p>
        </p:txBody>
      </p:sp>
      <p:sp>
        <p:nvSpPr>
          <p:cNvPr id="9" name="pole tekstowe 8">
            <a:extLst>
              <a:ext uri="{FF2B5EF4-FFF2-40B4-BE49-F238E27FC236}">
                <a16:creationId xmlns:a16="http://schemas.microsoft.com/office/drawing/2014/main" id="{ED33AA19-9DD3-E1A9-B6EE-862CBCDA98DF}"/>
              </a:ext>
            </a:extLst>
          </p:cNvPr>
          <p:cNvSpPr txBox="1"/>
          <p:nvPr/>
        </p:nvSpPr>
        <p:spPr>
          <a:xfrm>
            <a:off x="10578924" y="5643881"/>
            <a:ext cx="633507" cy="646331"/>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Czas</a:t>
            </a:r>
          </a:p>
          <a:p>
            <a:r>
              <a:rPr lang="pl-PL">
                <a:latin typeface="Times New Roman" panose="02020603050405020304" pitchFamily="18" charset="0"/>
                <a:cs typeface="Times New Roman" panose="02020603050405020304" pitchFamily="18" charset="0"/>
              </a:rPr>
              <a:t>t [s]</a:t>
            </a:r>
          </a:p>
        </p:txBody>
      </p:sp>
      <p:sp>
        <p:nvSpPr>
          <p:cNvPr id="15" name="Dowolny kształt: kształt 14">
            <a:extLst>
              <a:ext uri="{FF2B5EF4-FFF2-40B4-BE49-F238E27FC236}">
                <a16:creationId xmlns:a16="http://schemas.microsoft.com/office/drawing/2014/main" id="{C58C59D4-A996-A108-B8F5-3BB67B52BDD6}"/>
              </a:ext>
            </a:extLst>
          </p:cNvPr>
          <p:cNvSpPr/>
          <p:nvPr/>
        </p:nvSpPr>
        <p:spPr>
          <a:xfrm>
            <a:off x="6069496" y="5143888"/>
            <a:ext cx="2230782" cy="755413"/>
          </a:xfrm>
          <a:custGeom>
            <a:avLst/>
            <a:gdLst>
              <a:gd name="connsiteX0" fmla="*/ 0 w 2230782"/>
              <a:gd name="connsiteY0" fmla="*/ 419664 h 755413"/>
              <a:gd name="connsiteX1" fmla="*/ 521252 w 2230782"/>
              <a:gd name="connsiteY1" fmla="*/ 12 h 755413"/>
              <a:gd name="connsiteX2" fmla="*/ 1042504 w 2230782"/>
              <a:gd name="connsiteY2" fmla="*/ 406412 h 755413"/>
              <a:gd name="connsiteX3" fmla="*/ 1594678 w 2230782"/>
              <a:gd name="connsiteY3" fmla="*/ 755385 h 755413"/>
              <a:gd name="connsiteX4" fmla="*/ 2230782 w 2230782"/>
              <a:gd name="connsiteY4" fmla="*/ 388742 h 755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782" h="755413">
                <a:moveTo>
                  <a:pt x="0" y="419664"/>
                </a:moveTo>
                <a:cubicBezTo>
                  <a:pt x="173750" y="210942"/>
                  <a:pt x="347501" y="2221"/>
                  <a:pt x="521252" y="12"/>
                </a:cubicBezTo>
                <a:cubicBezTo>
                  <a:pt x="695003" y="-2197"/>
                  <a:pt x="863600" y="280517"/>
                  <a:pt x="1042504" y="406412"/>
                </a:cubicBezTo>
                <a:cubicBezTo>
                  <a:pt x="1221408" y="532307"/>
                  <a:pt x="1396632" y="758330"/>
                  <a:pt x="1594678" y="755385"/>
                </a:cubicBezTo>
                <a:cubicBezTo>
                  <a:pt x="1792724" y="752440"/>
                  <a:pt x="2063657" y="507275"/>
                  <a:pt x="2230782" y="388742"/>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
        <p:nvSpPr>
          <p:cNvPr id="16" name="pole tekstowe 15">
            <a:extLst>
              <a:ext uri="{FF2B5EF4-FFF2-40B4-BE49-F238E27FC236}">
                <a16:creationId xmlns:a16="http://schemas.microsoft.com/office/drawing/2014/main" id="{3B0886B2-5A4E-36F4-9CDD-993061E253D3}"/>
              </a:ext>
            </a:extLst>
          </p:cNvPr>
          <p:cNvSpPr txBox="1"/>
          <p:nvPr/>
        </p:nvSpPr>
        <p:spPr>
          <a:xfrm>
            <a:off x="8264939" y="4900943"/>
            <a:ext cx="3535968"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Przebieg sinusoidalny, odkształcony</a:t>
            </a:r>
          </a:p>
        </p:txBody>
      </p:sp>
    </p:spTree>
    <p:extLst>
      <p:ext uri="{BB962C8B-B14F-4D97-AF65-F5344CB8AC3E}">
        <p14:creationId xmlns:p14="http://schemas.microsoft.com/office/powerpoint/2010/main" val="26342127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5FB954-E29C-1519-E681-75533865C45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węzłowa</a:t>
            </a:r>
          </a:p>
        </p:txBody>
      </p:sp>
      <p:pic>
        <p:nvPicPr>
          <p:cNvPr id="5" name="Obraz 4">
            <a:extLst>
              <a:ext uri="{FF2B5EF4-FFF2-40B4-BE49-F238E27FC236}">
                <a16:creationId xmlns:a16="http://schemas.microsoft.com/office/drawing/2014/main" id="{E7A4CCBF-D072-17C4-07DA-DFD52A360034}"/>
              </a:ext>
            </a:extLst>
          </p:cNvPr>
          <p:cNvPicPr>
            <a:picLocks noChangeAspect="1"/>
          </p:cNvPicPr>
          <p:nvPr/>
        </p:nvPicPr>
        <p:blipFill>
          <a:blip r:embed="rId2"/>
          <a:stretch>
            <a:fillRect/>
          </a:stretch>
        </p:blipFill>
        <p:spPr>
          <a:xfrm>
            <a:off x="2076105" y="2076656"/>
            <a:ext cx="8658225" cy="3552825"/>
          </a:xfrm>
          <a:prstGeom prst="rect">
            <a:avLst/>
          </a:prstGeom>
        </p:spPr>
      </p:pic>
    </p:spTree>
    <p:extLst>
      <p:ext uri="{BB962C8B-B14F-4D97-AF65-F5344CB8AC3E}">
        <p14:creationId xmlns:p14="http://schemas.microsoft.com/office/powerpoint/2010/main" val="19893385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80538A-F0CA-078D-9655-5CC101F5B9D4}"/>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węzłowa</a:t>
            </a:r>
          </a:p>
        </p:txBody>
      </p:sp>
      <p:pic>
        <p:nvPicPr>
          <p:cNvPr id="5" name="Obraz 4">
            <a:extLst>
              <a:ext uri="{FF2B5EF4-FFF2-40B4-BE49-F238E27FC236}">
                <a16:creationId xmlns:a16="http://schemas.microsoft.com/office/drawing/2014/main" id="{D40D685A-9C04-5106-F8D5-5023F3C06B18}"/>
              </a:ext>
            </a:extLst>
          </p:cNvPr>
          <p:cNvPicPr>
            <a:picLocks noChangeAspect="1"/>
          </p:cNvPicPr>
          <p:nvPr/>
        </p:nvPicPr>
        <p:blipFill>
          <a:blip r:embed="rId2"/>
          <a:stretch>
            <a:fillRect/>
          </a:stretch>
        </p:blipFill>
        <p:spPr>
          <a:xfrm>
            <a:off x="739827" y="1886226"/>
            <a:ext cx="3905549" cy="4507948"/>
          </a:xfrm>
          <a:prstGeom prst="rect">
            <a:avLst/>
          </a:prstGeom>
        </p:spPr>
      </p:pic>
      <p:pic>
        <p:nvPicPr>
          <p:cNvPr id="7" name="Obraz 6">
            <a:extLst>
              <a:ext uri="{FF2B5EF4-FFF2-40B4-BE49-F238E27FC236}">
                <a16:creationId xmlns:a16="http://schemas.microsoft.com/office/drawing/2014/main" id="{DBEB6811-BBFF-BF7E-4860-88334FDFBCEA}"/>
              </a:ext>
            </a:extLst>
          </p:cNvPr>
          <p:cNvPicPr>
            <a:picLocks noChangeAspect="1"/>
          </p:cNvPicPr>
          <p:nvPr/>
        </p:nvPicPr>
        <p:blipFill>
          <a:blip r:embed="rId3"/>
          <a:stretch>
            <a:fillRect/>
          </a:stretch>
        </p:blipFill>
        <p:spPr>
          <a:xfrm>
            <a:off x="6758057" y="2432244"/>
            <a:ext cx="4890604" cy="3329000"/>
          </a:xfrm>
          <a:prstGeom prst="rect">
            <a:avLst/>
          </a:prstGeom>
        </p:spPr>
      </p:pic>
      <p:sp>
        <p:nvSpPr>
          <p:cNvPr id="8" name="Strzałka: w prawo 7">
            <a:extLst>
              <a:ext uri="{FF2B5EF4-FFF2-40B4-BE49-F238E27FC236}">
                <a16:creationId xmlns:a16="http://schemas.microsoft.com/office/drawing/2014/main" id="{96F7B014-4BD7-3C2A-BDD7-A1837BEA63DC}"/>
              </a:ext>
            </a:extLst>
          </p:cNvPr>
          <p:cNvSpPr/>
          <p:nvPr/>
        </p:nvSpPr>
        <p:spPr>
          <a:xfrm>
            <a:off x="5097670" y="3101009"/>
            <a:ext cx="1241287" cy="8746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16364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06E859-3606-A7B8-0FCC-1C0EB0CCB732}"/>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węzłowa</a:t>
            </a:r>
          </a:p>
        </p:txBody>
      </p:sp>
      <p:sp>
        <p:nvSpPr>
          <p:cNvPr id="3" name="Symbol zastępczy zawartości 2">
            <a:extLst>
              <a:ext uri="{FF2B5EF4-FFF2-40B4-BE49-F238E27FC236}">
                <a16:creationId xmlns:a16="http://schemas.microsoft.com/office/drawing/2014/main" id="{73AD4E67-E5BA-74EB-6D46-893C068F7C81}"/>
              </a:ext>
            </a:extLst>
          </p:cNvPr>
          <p:cNvSpPr>
            <a:spLocks noGrp="1"/>
          </p:cNvSpPr>
          <p:nvPr>
            <p:ph idx="1"/>
          </p:nvPr>
        </p:nvSpPr>
        <p:spPr>
          <a:xfrm>
            <a:off x="838200" y="1825625"/>
            <a:ext cx="10515600" cy="2088184"/>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Metoda węzłowa została wykorzystana przy rozwiązywaniu obwodów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z wykorzystaniem programu SPICE. Żeby lepiej zrozumieć zasadę działania programu warto sięgnąć do pozycji wybitnej pary polskich naukowców, Panów Profesorów: dr inż. Janusza Walczaka oraz dr inż. Pasko: </a:t>
            </a:r>
          </a:p>
        </p:txBody>
      </p:sp>
      <p:pic>
        <p:nvPicPr>
          <p:cNvPr id="5" name="Obraz 4">
            <a:extLst>
              <a:ext uri="{FF2B5EF4-FFF2-40B4-BE49-F238E27FC236}">
                <a16:creationId xmlns:a16="http://schemas.microsoft.com/office/drawing/2014/main" id="{0DA0A6F6-AF8B-E8C1-880E-F6D40166C522}"/>
              </a:ext>
            </a:extLst>
          </p:cNvPr>
          <p:cNvPicPr>
            <a:picLocks noChangeAspect="1"/>
          </p:cNvPicPr>
          <p:nvPr/>
        </p:nvPicPr>
        <p:blipFill>
          <a:blip r:embed="rId2"/>
          <a:stretch>
            <a:fillRect/>
          </a:stretch>
        </p:blipFill>
        <p:spPr>
          <a:xfrm>
            <a:off x="4675938" y="4048746"/>
            <a:ext cx="1972748" cy="2670312"/>
          </a:xfrm>
          <a:prstGeom prst="rect">
            <a:avLst/>
          </a:prstGeom>
        </p:spPr>
      </p:pic>
    </p:spTree>
    <p:extLst>
      <p:ext uri="{BB962C8B-B14F-4D97-AF65-F5344CB8AC3E}">
        <p14:creationId xmlns:p14="http://schemas.microsoft.com/office/powerpoint/2010/main" val="30459743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8E1E6D-B1A2-2629-2FF5-973568066398}"/>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Metoda oczkowa – przykład obliczeń</a:t>
            </a:r>
          </a:p>
        </p:txBody>
      </p:sp>
      <p:sp>
        <p:nvSpPr>
          <p:cNvPr id="4" name="Symbol zastępczy zawartości 2">
            <a:extLst>
              <a:ext uri="{FF2B5EF4-FFF2-40B4-BE49-F238E27FC236}">
                <a16:creationId xmlns:a16="http://schemas.microsoft.com/office/drawing/2014/main" id="{D9197352-D12C-2845-D07B-2C8CB7A84043}"/>
              </a:ext>
            </a:extLst>
          </p:cNvPr>
          <p:cNvSpPr>
            <a:spLocks noGrp="1"/>
          </p:cNvSpPr>
          <p:nvPr>
            <p:ph idx="1"/>
          </p:nvPr>
        </p:nvSpPr>
        <p:spPr>
          <a:xfrm>
            <a:off x="838200" y="1825625"/>
            <a:ext cx="10515600" cy="2088184"/>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Aby nabrać wprawy w dokonywaniu obliczeń posłużymy się przykładem opisanym w książce: „ Przykłady i zadania z elektrotechniki teoretycznej” autorstwa wybitnych polskich uczonych: Pani Profesor Zofii Cichowskiej, Eweliny </a:t>
            </a:r>
            <a:r>
              <a:rPr lang="pl-PL" sz="2400" dirty="0" err="1">
                <a:latin typeface="Times New Roman" panose="02020603050405020304" pitchFamily="18" charset="0"/>
                <a:cs typeface="Times New Roman" panose="02020603050405020304" pitchFamily="18" charset="0"/>
              </a:rPr>
              <a:t>Litwinowicz</a:t>
            </a:r>
            <a:r>
              <a:rPr lang="pl-PL" sz="2400" dirty="0">
                <a:latin typeface="Times New Roman" panose="02020603050405020304" pitchFamily="18" charset="0"/>
                <a:cs typeface="Times New Roman" panose="02020603050405020304" pitchFamily="18" charset="0"/>
              </a:rPr>
              <a:t> oraz Pana Profesora Mariana Pasko:</a:t>
            </a:r>
          </a:p>
        </p:txBody>
      </p:sp>
      <p:pic>
        <p:nvPicPr>
          <p:cNvPr id="6" name="Obraz 5">
            <a:extLst>
              <a:ext uri="{FF2B5EF4-FFF2-40B4-BE49-F238E27FC236}">
                <a16:creationId xmlns:a16="http://schemas.microsoft.com/office/drawing/2014/main" id="{8DA12217-DA5E-A730-FAB0-23B9AADD3057}"/>
              </a:ext>
            </a:extLst>
          </p:cNvPr>
          <p:cNvPicPr>
            <a:picLocks noChangeAspect="1"/>
          </p:cNvPicPr>
          <p:nvPr/>
        </p:nvPicPr>
        <p:blipFill>
          <a:blip r:embed="rId2"/>
          <a:stretch>
            <a:fillRect/>
          </a:stretch>
        </p:blipFill>
        <p:spPr>
          <a:xfrm>
            <a:off x="7276548" y="3586922"/>
            <a:ext cx="2162095" cy="3084511"/>
          </a:xfrm>
          <a:prstGeom prst="rect">
            <a:avLst/>
          </a:prstGeom>
        </p:spPr>
      </p:pic>
    </p:spTree>
    <p:extLst>
      <p:ext uri="{BB962C8B-B14F-4D97-AF65-F5344CB8AC3E}">
        <p14:creationId xmlns:p14="http://schemas.microsoft.com/office/powerpoint/2010/main" val="36442639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CD23ED-182B-99C4-4893-6B3AC6AD991B}"/>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Metoda oczkowa – przykład obliczeń</a:t>
            </a:r>
          </a:p>
        </p:txBody>
      </p:sp>
      <p:pic>
        <p:nvPicPr>
          <p:cNvPr id="5" name="Obraz 4">
            <a:extLst>
              <a:ext uri="{FF2B5EF4-FFF2-40B4-BE49-F238E27FC236}">
                <a16:creationId xmlns:a16="http://schemas.microsoft.com/office/drawing/2014/main" id="{8788798B-3E41-DDF3-9F6C-6BDB23DBD617}"/>
              </a:ext>
            </a:extLst>
          </p:cNvPr>
          <p:cNvPicPr>
            <a:picLocks noChangeAspect="1"/>
          </p:cNvPicPr>
          <p:nvPr/>
        </p:nvPicPr>
        <p:blipFill>
          <a:blip r:embed="rId2"/>
          <a:stretch>
            <a:fillRect/>
          </a:stretch>
        </p:blipFill>
        <p:spPr>
          <a:xfrm>
            <a:off x="575435" y="1467051"/>
            <a:ext cx="5144494" cy="3524602"/>
          </a:xfrm>
          <a:prstGeom prst="rect">
            <a:avLst/>
          </a:prstGeom>
        </p:spPr>
      </p:pic>
      <p:pic>
        <p:nvPicPr>
          <p:cNvPr id="6" name="Obraz 5">
            <a:extLst>
              <a:ext uri="{FF2B5EF4-FFF2-40B4-BE49-F238E27FC236}">
                <a16:creationId xmlns:a16="http://schemas.microsoft.com/office/drawing/2014/main" id="{06650F80-E761-4A26-A06A-0DC78A7CD642}"/>
              </a:ext>
            </a:extLst>
          </p:cNvPr>
          <p:cNvPicPr>
            <a:picLocks noChangeAspect="1"/>
          </p:cNvPicPr>
          <p:nvPr/>
        </p:nvPicPr>
        <p:blipFill>
          <a:blip r:embed="rId3"/>
          <a:stretch>
            <a:fillRect/>
          </a:stretch>
        </p:blipFill>
        <p:spPr>
          <a:xfrm>
            <a:off x="610706" y="5084417"/>
            <a:ext cx="1146072" cy="1635021"/>
          </a:xfrm>
          <a:prstGeom prst="rect">
            <a:avLst/>
          </a:prstGeom>
        </p:spPr>
      </p:pic>
      <p:pic>
        <p:nvPicPr>
          <p:cNvPr id="7" name="Obraz 6">
            <a:extLst>
              <a:ext uri="{FF2B5EF4-FFF2-40B4-BE49-F238E27FC236}">
                <a16:creationId xmlns:a16="http://schemas.microsoft.com/office/drawing/2014/main" id="{64DB5B5E-55AB-7486-FACE-1CF34D1ADA34}"/>
              </a:ext>
            </a:extLst>
          </p:cNvPr>
          <p:cNvPicPr>
            <a:picLocks noChangeAspect="1"/>
          </p:cNvPicPr>
          <p:nvPr/>
        </p:nvPicPr>
        <p:blipFill>
          <a:blip r:embed="rId4"/>
          <a:stretch>
            <a:fillRect/>
          </a:stretch>
        </p:blipFill>
        <p:spPr>
          <a:xfrm>
            <a:off x="6871115" y="1552952"/>
            <a:ext cx="4819650" cy="1676400"/>
          </a:xfrm>
          <a:prstGeom prst="rect">
            <a:avLst/>
          </a:prstGeom>
        </p:spPr>
      </p:pic>
      <p:pic>
        <p:nvPicPr>
          <p:cNvPr id="9" name="Obraz 8">
            <a:extLst>
              <a:ext uri="{FF2B5EF4-FFF2-40B4-BE49-F238E27FC236}">
                <a16:creationId xmlns:a16="http://schemas.microsoft.com/office/drawing/2014/main" id="{8A749865-F322-E16D-476F-06DFFFF3BEE1}"/>
              </a:ext>
            </a:extLst>
          </p:cNvPr>
          <p:cNvPicPr>
            <a:picLocks noChangeAspect="1"/>
          </p:cNvPicPr>
          <p:nvPr/>
        </p:nvPicPr>
        <p:blipFill>
          <a:blip r:embed="rId5"/>
          <a:stretch>
            <a:fillRect/>
          </a:stretch>
        </p:blipFill>
        <p:spPr>
          <a:xfrm>
            <a:off x="6357316" y="4107898"/>
            <a:ext cx="5467350" cy="1866900"/>
          </a:xfrm>
          <a:prstGeom prst="rect">
            <a:avLst/>
          </a:prstGeom>
        </p:spPr>
      </p:pic>
    </p:spTree>
    <p:extLst>
      <p:ext uri="{BB962C8B-B14F-4D97-AF65-F5344CB8AC3E}">
        <p14:creationId xmlns:p14="http://schemas.microsoft.com/office/powerpoint/2010/main" val="39959955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1490C70-FFB7-41F4-3F9E-EF245D49EEA0}"/>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Metoda oczkowa – przykład obliczeń</a:t>
            </a:r>
          </a:p>
        </p:txBody>
      </p:sp>
      <p:pic>
        <p:nvPicPr>
          <p:cNvPr id="5" name="Obraz 4">
            <a:extLst>
              <a:ext uri="{FF2B5EF4-FFF2-40B4-BE49-F238E27FC236}">
                <a16:creationId xmlns:a16="http://schemas.microsoft.com/office/drawing/2014/main" id="{D9B39F9E-4BEB-3F9C-BD41-1D2EA8BC54AB}"/>
              </a:ext>
            </a:extLst>
          </p:cNvPr>
          <p:cNvPicPr>
            <a:picLocks noChangeAspect="1"/>
          </p:cNvPicPr>
          <p:nvPr/>
        </p:nvPicPr>
        <p:blipFill>
          <a:blip r:embed="rId2"/>
          <a:stretch>
            <a:fillRect/>
          </a:stretch>
        </p:blipFill>
        <p:spPr>
          <a:xfrm>
            <a:off x="3330156" y="1351721"/>
            <a:ext cx="4686659" cy="5453270"/>
          </a:xfrm>
          <a:prstGeom prst="rect">
            <a:avLst/>
          </a:prstGeom>
        </p:spPr>
      </p:pic>
      <p:pic>
        <p:nvPicPr>
          <p:cNvPr id="6" name="Obraz 5">
            <a:extLst>
              <a:ext uri="{FF2B5EF4-FFF2-40B4-BE49-F238E27FC236}">
                <a16:creationId xmlns:a16="http://schemas.microsoft.com/office/drawing/2014/main" id="{4A40253E-5D58-DBC2-D112-77BC900A8EA8}"/>
              </a:ext>
            </a:extLst>
          </p:cNvPr>
          <p:cNvPicPr>
            <a:picLocks noChangeAspect="1"/>
          </p:cNvPicPr>
          <p:nvPr/>
        </p:nvPicPr>
        <p:blipFill>
          <a:blip r:embed="rId3"/>
          <a:stretch>
            <a:fillRect/>
          </a:stretch>
        </p:blipFill>
        <p:spPr>
          <a:xfrm>
            <a:off x="610706" y="5084417"/>
            <a:ext cx="1146072" cy="1635021"/>
          </a:xfrm>
          <a:prstGeom prst="rect">
            <a:avLst/>
          </a:prstGeom>
        </p:spPr>
      </p:pic>
    </p:spTree>
    <p:extLst>
      <p:ext uri="{BB962C8B-B14F-4D97-AF65-F5344CB8AC3E}">
        <p14:creationId xmlns:p14="http://schemas.microsoft.com/office/powerpoint/2010/main" val="180018894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11E246-6105-3301-5158-FF7D57198AB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Metoda węzłowa – przykład obliczeń</a:t>
            </a:r>
          </a:p>
        </p:txBody>
      </p:sp>
      <p:pic>
        <p:nvPicPr>
          <p:cNvPr id="13" name="Obraz 12">
            <a:extLst>
              <a:ext uri="{FF2B5EF4-FFF2-40B4-BE49-F238E27FC236}">
                <a16:creationId xmlns:a16="http://schemas.microsoft.com/office/drawing/2014/main" id="{F864B2C9-1774-6637-B95F-ADAB9CE95A0F}"/>
              </a:ext>
            </a:extLst>
          </p:cNvPr>
          <p:cNvPicPr>
            <a:picLocks noChangeAspect="1"/>
          </p:cNvPicPr>
          <p:nvPr/>
        </p:nvPicPr>
        <p:blipFill>
          <a:blip r:embed="rId2"/>
          <a:stretch>
            <a:fillRect/>
          </a:stretch>
        </p:blipFill>
        <p:spPr>
          <a:xfrm>
            <a:off x="1966912" y="1412254"/>
            <a:ext cx="7648575" cy="5553075"/>
          </a:xfrm>
          <a:prstGeom prst="rect">
            <a:avLst/>
          </a:prstGeom>
        </p:spPr>
      </p:pic>
      <p:pic>
        <p:nvPicPr>
          <p:cNvPr id="3" name="Obraz 2">
            <a:extLst>
              <a:ext uri="{FF2B5EF4-FFF2-40B4-BE49-F238E27FC236}">
                <a16:creationId xmlns:a16="http://schemas.microsoft.com/office/drawing/2014/main" id="{10F0683E-D677-278D-FB0E-C42AD1550B67}"/>
              </a:ext>
            </a:extLst>
          </p:cNvPr>
          <p:cNvPicPr>
            <a:picLocks noChangeAspect="1"/>
          </p:cNvPicPr>
          <p:nvPr/>
        </p:nvPicPr>
        <p:blipFill>
          <a:blip r:embed="rId3"/>
          <a:stretch>
            <a:fillRect/>
          </a:stretch>
        </p:blipFill>
        <p:spPr>
          <a:xfrm>
            <a:off x="610706" y="5089012"/>
            <a:ext cx="1146072" cy="1635021"/>
          </a:xfrm>
          <a:prstGeom prst="rect">
            <a:avLst/>
          </a:prstGeom>
        </p:spPr>
      </p:pic>
    </p:spTree>
    <p:extLst>
      <p:ext uri="{BB962C8B-B14F-4D97-AF65-F5344CB8AC3E}">
        <p14:creationId xmlns:p14="http://schemas.microsoft.com/office/powerpoint/2010/main" val="42350081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68E648B2-3C3C-0CE6-40AE-69CBDF6378FA}"/>
              </a:ext>
            </a:extLst>
          </p:cNvPr>
          <p:cNvSpPr>
            <a:spLocks noGrp="1"/>
          </p:cNvSpPr>
          <p:nvPr>
            <p:ph type="title"/>
          </p:nvPr>
        </p:nvSpPr>
        <p:spPr>
          <a:xfrm>
            <a:off x="838200" y="365125"/>
            <a:ext cx="10515600" cy="1325563"/>
          </a:xfrm>
        </p:spPr>
        <p:txBody>
          <a:bodyPr/>
          <a:lstStyle/>
          <a:p>
            <a:pPr algn="ctr"/>
            <a:r>
              <a:rPr lang="pl-PL">
                <a:latin typeface="Times New Roman" panose="02020603050405020304" pitchFamily="18" charset="0"/>
                <a:cs typeface="Times New Roman" panose="02020603050405020304" pitchFamily="18" charset="0"/>
              </a:rPr>
              <a:t>Metoda węzłowa – przykład obliczeń</a:t>
            </a:r>
          </a:p>
        </p:txBody>
      </p:sp>
      <p:pic>
        <p:nvPicPr>
          <p:cNvPr id="6" name="Obraz 5">
            <a:extLst>
              <a:ext uri="{FF2B5EF4-FFF2-40B4-BE49-F238E27FC236}">
                <a16:creationId xmlns:a16="http://schemas.microsoft.com/office/drawing/2014/main" id="{649F49E0-27D0-9241-9BEF-B0DFC76B0129}"/>
              </a:ext>
            </a:extLst>
          </p:cNvPr>
          <p:cNvPicPr>
            <a:picLocks noChangeAspect="1"/>
          </p:cNvPicPr>
          <p:nvPr/>
        </p:nvPicPr>
        <p:blipFill>
          <a:blip r:embed="rId2"/>
          <a:stretch>
            <a:fillRect/>
          </a:stretch>
        </p:blipFill>
        <p:spPr>
          <a:xfrm>
            <a:off x="622024" y="1531041"/>
            <a:ext cx="4533900" cy="1543050"/>
          </a:xfrm>
          <a:prstGeom prst="rect">
            <a:avLst/>
          </a:prstGeom>
        </p:spPr>
      </p:pic>
      <p:pic>
        <p:nvPicPr>
          <p:cNvPr id="8" name="Obraz 7">
            <a:extLst>
              <a:ext uri="{FF2B5EF4-FFF2-40B4-BE49-F238E27FC236}">
                <a16:creationId xmlns:a16="http://schemas.microsoft.com/office/drawing/2014/main" id="{C975D8C3-1FA9-9853-9B83-46268FD91A1F}"/>
              </a:ext>
            </a:extLst>
          </p:cNvPr>
          <p:cNvPicPr>
            <a:picLocks noChangeAspect="1"/>
          </p:cNvPicPr>
          <p:nvPr/>
        </p:nvPicPr>
        <p:blipFill>
          <a:blip r:embed="rId3"/>
          <a:stretch>
            <a:fillRect/>
          </a:stretch>
        </p:blipFill>
        <p:spPr>
          <a:xfrm>
            <a:off x="747091" y="3529012"/>
            <a:ext cx="3276600" cy="2847975"/>
          </a:xfrm>
          <a:prstGeom prst="rect">
            <a:avLst/>
          </a:prstGeom>
        </p:spPr>
      </p:pic>
      <p:cxnSp>
        <p:nvCxnSpPr>
          <p:cNvPr id="10" name="Łącznik prosty ze strzałką 9">
            <a:extLst>
              <a:ext uri="{FF2B5EF4-FFF2-40B4-BE49-F238E27FC236}">
                <a16:creationId xmlns:a16="http://schemas.microsoft.com/office/drawing/2014/main" id="{867E2554-5397-CAAC-0890-7C425E512365}"/>
              </a:ext>
            </a:extLst>
          </p:cNvPr>
          <p:cNvCxnSpPr>
            <a:cxnSpLocks/>
          </p:cNvCxnSpPr>
          <p:nvPr/>
        </p:nvCxnSpPr>
        <p:spPr>
          <a:xfrm flipV="1">
            <a:off x="4390887" y="4293704"/>
            <a:ext cx="1484243" cy="9806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2" name="Obraz 11">
            <a:extLst>
              <a:ext uri="{FF2B5EF4-FFF2-40B4-BE49-F238E27FC236}">
                <a16:creationId xmlns:a16="http://schemas.microsoft.com/office/drawing/2014/main" id="{D933A089-024F-AC5A-AC64-D3903B3F1B51}"/>
              </a:ext>
            </a:extLst>
          </p:cNvPr>
          <p:cNvPicPr>
            <a:picLocks noChangeAspect="1"/>
          </p:cNvPicPr>
          <p:nvPr/>
        </p:nvPicPr>
        <p:blipFill>
          <a:blip r:embed="rId4"/>
          <a:stretch>
            <a:fillRect/>
          </a:stretch>
        </p:blipFill>
        <p:spPr>
          <a:xfrm>
            <a:off x="5940287" y="2054087"/>
            <a:ext cx="6042991" cy="3286539"/>
          </a:xfrm>
          <a:prstGeom prst="rect">
            <a:avLst/>
          </a:prstGeom>
        </p:spPr>
      </p:pic>
      <p:pic>
        <p:nvPicPr>
          <p:cNvPr id="2" name="Obraz 1">
            <a:extLst>
              <a:ext uri="{FF2B5EF4-FFF2-40B4-BE49-F238E27FC236}">
                <a16:creationId xmlns:a16="http://schemas.microsoft.com/office/drawing/2014/main" id="{4762C20D-1473-EA31-90BB-1BE22A26279A}"/>
              </a:ext>
            </a:extLst>
          </p:cNvPr>
          <p:cNvPicPr>
            <a:picLocks noChangeAspect="1"/>
          </p:cNvPicPr>
          <p:nvPr/>
        </p:nvPicPr>
        <p:blipFill>
          <a:blip r:embed="rId5"/>
          <a:stretch>
            <a:fillRect/>
          </a:stretch>
        </p:blipFill>
        <p:spPr>
          <a:xfrm>
            <a:off x="11035234" y="5435855"/>
            <a:ext cx="948044" cy="1352508"/>
          </a:xfrm>
          <a:prstGeom prst="rect">
            <a:avLst/>
          </a:prstGeom>
        </p:spPr>
      </p:pic>
    </p:spTree>
    <p:extLst>
      <p:ext uri="{BB962C8B-B14F-4D97-AF65-F5344CB8AC3E}">
        <p14:creationId xmlns:p14="http://schemas.microsoft.com/office/powerpoint/2010/main" val="42342135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C943FC-B798-131A-D85B-DD935EB1EFFB}"/>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a:t>
            </a:r>
          </a:p>
        </p:txBody>
      </p:sp>
      <p:sp>
        <p:nvSpPr>
          <p:cNvPr id="3" name="Symbol zastępczy zawartości 2">
            <a:extLst>
              <a:ext uri="{FF2B5EF4-FFF2-40B4-BE49-F238E27FC236}">
                <a16:creationId xmlns:a16="http://schemas.microsoft.com/office/drawing/2014/main" id="{B7496BCE-F650-E9D5-029F-6D7AC3231242}"/>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Obwody RLC to obwody w których występują wartości rezystancji, indukcyjności oraz pojemności. Najczęściej w praktyce obwody mają przeważającą charakterystykę rezystancyjną (zawierającą szczątkowe wartości pojemności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i indukcyjności, np. obwód grzałki), charakterystykę RL (</a:t>
            </a:r>
            <a:r>
              <a:rPr lang="pl-PL" sz="2400" dirty="0" err="1">
                <a:latin typeface="Times New Roman" panose="02020603050405020304" pitchFamily="18" charset="0"/>
                <a:cs typeface="Times New Roman" panose="02020603050405020304" pitchFamily="18" charset="0"/>
              </a:rPr>
              <a:t>rezystancyjno</a:t>
            </a:r>
            <a:r>
              <a:rPr lang="pl-PL" sz="2400" dirty="0">
                <a:latin typeface="Times New Roman" panose="02020603050405020304" pitchFamily="18" charset="0"/>
                <a:cs typeface="Times New Roman" panose="02020603050405020304" pitchFamily="18" charset="0"/>
              </a:rPr>
              <a:t> – indukcyjnościową, np. silnik elektryczny AC) lub też charakterystykę RC (</a:t>
            </a:r>
            <a:r>
              <a:rPr lang="pl-PL" sz="2400" dirty="0" err="1">
                <a:latin typeface="Times New Roman" panose="02020603050405020304" pitchFamily="18" charset="0"/>
                <a:cs typeface="Times New Roman" panose="02020603050405020304" pitchFamily="18" charset="0"/>
              </a:rPr>
              <a:t>rezystancyjno</a:t>
            </a:r>
            <a:r>
              <a:rPr lang="pl-PL" sz="2400" dirty="0">
                <a:latin typeface="Times New Roman" panose="02020603050405020304" pitchFamily="18" charset="0"/>
                <a:cs typeface="Times New Roman" panose="02020603050405020304" pitchFamily="18" charset="0"/>
              </a:rPr>
              <a:t> – pojemnościową np. obwód żarówki LED 230V AC).</a:t>
            </a:r>
          </a:p>
        </p:txBody>
      </p:sp>
    </p:spTree>
    <p:extLst>
      <p:ext uri="{BB962C8B-B14F-4D97-AF65-F5344CB8AC3E}">
        <p14:creationId xmlns:p14="http://schemas.microsoft.com/office/powerpoint/2010/main" val="10465192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60186D-4F2D-FFCC-B720-BE2BBC4C8264}"/>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a:t>
            </a:r>
          </a:p>
        </p:txBody>
      </p:sp>
      <p:sp>
        <p:nvSpPr>
          <p:cNvPr id="3" name="Symbol zastępczy zawartości 2">
            <a:extLst>
              <a:ext uri="{FF2B5EF4-FFF2-40B4-BE49-F238E27FC236}">
                <a16:creationId xmlns:a16="http://schemas.microsoft.com/office/drawing/2014/main" id="{2A8BDD2C-0984-F696-3057-12D8F75D1F27}"/>
              </a:ext>
            </a:extLst>
          </p:cNvPr>
          <p:cNvSpPr>
            <a:spLocks noGrp="1"/>
          </p:cNvSpPr>
          <p:nvPr>
            <p:ph idx="1"/>
          </p:nvPr>
        </p:nvSpPr>
        <p:spPr/>
        <p:txBody>
          <a:bodyPr/>
          <a:lstStyle/>
          <a:p>
            <a:pPr marL="0" indent="0" algn="just">
              <a:buNone/>
            </a:pPr>
            <a:r>
              <a:rPr lang="pl-PL" dirty="0">
                <a:latin typeface="Times New Roman" panose="02020603050405020304" pitchFamily="18" charset="0"/>
                <a:cs typeface="Times New Roman" panose="02020603050405020304" pitchFamily="18" charset="0"/>
              </a:rPr>
              <a:t>W większości przypadków układy RLC należy analizować w kontekście sygnałów sinusoidalnie zmiennych (np. w odniesieniu do zasilania sieciowego)</a:t>
            </a:r>
          </a:p>
          <a:p>
            <a:pPr marL="0" indent="0" algn="just">
              <a:buNone/>
            </a:pPr>
            <a:r>
              <a:rPr lang="pl-PL" dirty="0">
                <a:latin typeface="Times New Roman" panose="02020603050405020304" pitchFamily="18" charset="0"/>
                <a:cs typeface="Times New Roman" panose="02020603050405020304" pitchFamily="18" charset="0"/>
              </a:rPr>
              <a:t>Przykładowy układ RLC:</a:t>
            </a:r>
          </a:p>
        </p:txBody>
      </p:sp>
      <p:pic>
        <p:nvPicPr>
          <p:cNvPr id="7" name="Obraz 6">
            <a:extLst>
              <a:ext uri="{FF2B5EF4-FFF2-40B4-BE49-F238E27FC236}">
                <a16:creationId xmlns:a16="http://schemas.microsoft.com/office/drawing/2014/main" id="{5AFC7B2F-6695-75C5-234F-48E86B787C07}"/>
              </a:ext>
            </a:extLst>
          </p:cNvPr>
          <p:cNvPicPr>
            <a:picLocks noChangeAspect="1"/>
          </p:cNvPicPr>
          <p:nvPr/>
        </p:nvPicPr>
        <p:blipFill>
          <a:blip r:embed="rId2"/>
          <a:stretch>
            <a:fillRect/>
          </a:stretch>
        </p:blipFill>
        <p:spPr>
          <a:xfrm>
            <a:off x="3633787" y="3904698"/>
            <a:ext cx="4924425" cy="2476500"/>
          </a:xfrm>
          <a:prstGeom prst="rect">
            <a:avLst/>
          </a:prstGeom>
        </p:spPr>
      </p:pic>
    </p:spTree>
    <p:extLst>
      <p:ext uri="{BB962C8B-B14F-4D97-AF65-F5344CB8AC3E}">
        <p14:creationId xmlns:p14="http://schemas.microsoft.com/office/powerpoint/2010/main" val="2918363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6B1AA5-58DF-0CA3-E3E1-9C215A464C7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prąd</a:t>
            </a:r>
          </a:p>
        </p:txBody>
      </p:sp>
      <p:sp>
        <p:nvSpPr>
          <p:cNvPr id="3" name="Symbol zastępczy zawartości 2">
            <a:extLst>
              <a:ext uri="{FF2B5EF4-FFF2-40B4-BE49-F238E27FC236}">
                <a16:creationId xmlns:a16="http://schemas.microsoft.com/office/drawing/2014/main" id="{EF90CB53-A29B-5C2C-3E84-A3CAEBBDC688}"/>
              </a:ext>
            </a:extLst>
          </p:cNvPr>
          <p:cNvSpPr>
            <a:spLocks noGrp="1"/>
          </p:cNvSpPr>
          <p:nvPr>
            <p:ph idx="1"/>
          </p:nvPr>
        </p:nvSpPr>
        <p:spPr>
          <a:xfrm>
            <a:off x="838200" y="1825624"/>
            <a:ext cx="10515600" cy="4910897"/>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Warto podkreślić różnicę pomiędzy wartością skuteczną prądu a wartością chwilową. W notacji przyjęto zasadę oznaczania wartości chwilowej prądów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i napięć małymi literami. Stanowią one zatem matematycznie pochodną funkcji po czasie, stąd czasem zapisujemy za wartością w nawiasie (t) lub piszemy wprost </a:t>
            </a:r>
            <a:r>
              <a:rPr lang="pl-PL" sz="2400" dirty="0" err="1">
                <a:latin typeface="Times New Roman" panose="02020603050405020304" pitchFamily="18" charset="0"/>
                <a:cs typeface="Times New Roman" panose="02020603050405020304" pitchFamily="18" charset="0"/>
              </a:rPr>
              <a:t>idt</a:t>
            </a:r>
            <a:r>
              <a:rPr lang="pl-PL" sz="2400" dirty="0">
                <a:latin typeface="Times New Roman" panose="02020603050405020304" pitchFamily="18" charset="0"/>
                <a:cs typeface="Times New Roman" panose="02020603050405020304" pitchFamily="18" charset="0"/>
              </a:rPr>
              <a:t>. Przykładowo:</a:t>
            </a:r>
          </a:p>
          <a:p>
            <a:pPr marL="0" indent="0">
              <a:buNone/>
            </a:pPr>
            <a:endParaRPr lang="pl-PL" sz="2400" dirty="0">
              <a:latin typeface="Times New Roman" panose="02020603050405020304" pitchFamily="18" charset="0"/>
              <a:cs typeface="Times New Roman" panose="02020603050405020304" pitchFamily="18" charset="0"/>
            </a:endParaRPr>
          </a:p>
          <a:p>
            <a:pPr marL="0" indent="0">
              <a:buNone/>
            </a:pPr>
            <a:endParaRPr lang="pl-PL" sz="2400" dirty="0">
              <a:latin typeface="Times New Roman" panose="02020603050405020304" pitchFamily="18" charset="0"/>
              <a:cs typeface="Times New Roman" panose="02020603050405020304" pitchFamily="18" charset="0"/>
            </a:endParaRPr>
          </a:p>
          <a:p>
            <a:pPr marL="0" indent="0">
              <a:buNone/>
            </a:pPr>
            <a:endParaRPr lang="pl-PL" sz="2400" dirty="0">
              <a:latin typeface="Times New Roman" panose="02020603050405020304" pitchFamily="18" charset="0"/>
              <a:cs typeface="Times New Roman" panose="02020603050405020304" pitchFamily="18" charset="0"/>
            </a:endParaRPr>
          </a:p>
          <a:p>
            <a:pPr marL="0" indent="0" algn="just">
              <a:buNone/>
            </a:pPr>
            <a:r>
              <a:rPr lang="pl-PL" sz="2400" dirty="0">
                <a:latin typeface="Times New Roman" panose="02020603050405020304" pitchFamily="18" charset="0"/>
                <a:cs typeface="Times New Roman" panose="02020603050405020304" pitchFamily="18" charset="0"/>
              </a:rPr>
              <a:t>Wartości skuteczne prądu oznaczamy dużymi literami I. </a:t>
            </a:r>
          </a:p>
          <a:p>
            <a:pPr marL="0" indent="0" algn="just">
              <a:buNone/>
            </a:pPr>
            <a:r>
              <a:rPr lang="pl-PL" sz="2400" dirty="0">
                <a:latin typeface="Times New Roman" panose="02020603050405020304" pitchFamily="18" charset="0"/>
                <a:cs typeface="Times New Roman" panose="02020603050405020304" pitchFamily="18" charset="0"/>
              </a:rPr>
              <a:t>Wartość skuteczna prądu matematycznie określana jest jako wartość skuteczna wektora prezentującego prąd na płaszczyźnie zespolonej.</a:t>
            </a:r>
          </a:p>
          <a:p>
            <a:endParaRPr lang="pl-PL" dirty="0">
              <a:latin typeface="Times New Roman" panose="02020603050405020304" pitchFamily="18" charset="0"/>
              <a:cs typeface="Times New Roman" panose="02020603050405020304" pitchFamily="18" charset="0"/>
            </a:endParaRPr>
          </a:p>
        </p:txBody>
      </p:sp>
      <p:pic>
        <p:nvPicPr>
          <p:cNvPr id="4" name="Obraz 3">
            <a:extLst>
              <a:ext uri="{FF2B5EF4-FFF2-40B4-BE49-F238E27FC236}">
                <a16:creationId xmlns:a16="http://schemas.microsoft.com/office/drawing/2014/main" id="{198D700E-66FC-F227-4824-5A1C0B55449E}"/>
              </a:ext>
            </a:extLst>
          </p:cNvPr>
          <p:cNvPicPr>
            <a:picLocks noChangeAspect="1"/>
          </p:cNvPicPr>
          <p:nvPr/>
        </p:nvPicPr>
        <p:blipFill>
          <a:blip r:embed="rId2"/>
          <a:stretch>
            <a:fillRect/>
          </a:stretch>
        </p:blipFill>
        <p:spPr>
          <a:xfrm>
            <a:off x="3885197" y="3697075"/>
            <a:ext cx="3657600" cy="781050"/>
          </a:xfrm>
          <a:prstGeom prst="rect">
            <a:avLst/>
          </a:prstGeom>
        </p:spPr>
      </p:pic>
    </p:spTree>
    <p:extLst>
      <p:ext uri="{BB962C8B-B14F-4D97-AF65-F5344CB8AC3E}">
        <p14:creationId xmlns:p14="http://schemas.microsoft.com/office/powerpoint/2010/main" val="233715301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7BACCEF-D669-362E-776E-1A5BE29FA59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a:t>
            </a:r>
          </a:p>
        </p:txBody>
      </p:sp>
      <p:sp>
        <p:nvSpPr>
          <p:cNvPr id="3" name="Symbol zastępczy zawartości 2">
            <a:extLst>
              <a:ext uri="{FF2B5EF4-FFF2-40B4-BE49-F238E27FC236}">
                <a16:creationId xmlns:a16="http://schemas.microsoft.com/office/drawing/2014/main" id="{35A4DD9C-79ED-58EA-D36B-49E7F35B5276}"/>
              </a:ext>
            </a:extLst>
          </p:cNvPr>
          <p:cNvSpPr>
            <a:spLocks noGrp="1"/>
          </p:cNvSpPr>
          <p:nvPr>
            <p:ph idx="1"/>
          </p:nvPr>
        </p:nvSpPr>
        <p:spPr>
          <a:xfrm>
            <a:off x="886791" y="1611105"/>
            <a:ext cx="10515600" cy="966166"/>
          </a:xfrm>
        </p:spPr>
        <p:txBody>
          <a:bodyPr>
            <a:noAutofit/>
          </a:bodyPr>
          <a:lstStyle/>
          <a:p>
            <a:pPr marL="0" indent="0" algn="just">
              <a:buNone/>
            </a:pPr>
            <a:r>
              <a:rPr lang="pl-PL" sz="2400" b="0" i="0" u="none" strike="noStrike" baseline="0" dirty="0">
                <a:latin typeface="Times New Roman" panose="02020603050405020304" pitchFamily="18" charset="0"/>
                <a:cs typeface="Times New Roman" panose="02020603050405020304" pitchFamily="18" charset="0"/>
              </a:rPr>
              <a:t>Przeprowadzając analizę obwodów prądu zmiennego, w stanie ustalonym, przy pobudzeniu sinusoidalnym wygodnie jest zastąpić chwilowe wartości prądów </a:t>
            </a:r>
            <a:br>
              <a:rPr lang="pl-PL" sz="2400" b="0" i="0" u="none" strike="noStrike" baseline="0" dirty="0">
                <a:latin typeface="Times New Roman" panose="02020603050405020304" pitchFamily="18" charset="0"/>
                <a:cs typeface="Times New Roman" panose="02020603050405020304" pitchFamily="18" charset="0"/>
              </a:rPr>
            </a:br>
            <a:r>
              <a:rPr lang="pl-PL" sz="2400" b="0" i="0" u="none" strike="noStrike" baseline="0" dirty="0">
                <a:latin typeface="Times New Roman" panose="02020603050405020304" pitchFamily="18" charset="0"/>
                <a:cs typeface="Times New Roman" panose="02020603050405020304" pitchFamily="18" charset="0"/>
              </a:rPr>
              <a:t>i napięć ich odpowiednikami w dziedzinie liczb zespolonych:</a:t>
            </a:r>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A39C2F60-D886-90A5-9C70-BE58683D9059}"/>
              </a:ext>
            </a:extLst>
          </p:cNvPr>
          <p:cNvPicPr>
            <a:picLocks noChangeAspect="1"/>
          </p:cNvPicPr>
          <p:nvPr/>
        </p:nvPicPr>
        <p:blipFill>
          <a:blip r:embed="rId2"/>
          <a:stretch>
            <a:fillRect/>
          </a:stretch>
        </p:blipFill>
        <p:spPr>
          <a:xfrm>
            <a:off x="3320429" y="3629991"/>
            <a:ext cx="5648325" cy="1524000"/>
          </a:xfrm>
          <a:prstGeom prst="rect">
            <a:avLst/>
          </a:prstGeom>
        </p:spPr>
      </p:pic>
      <p:sp>
        <p:nvSpPr>
          <p:cNvPr id="6" name="Symbol zastępczy zawartości 2">
            <a:extLst>
              <a:ext uri="{FF2B5EF4-FFF2-40B4-BE49-F238E27FC236}">
                <a16:creationId xmlns:a16="http://schemas.microsoft.com/office/drawing/2014/main" id="{E4E897AC-0206-3FDA-925B-A24FCD5FFF98}"/>
              </a:ext>
            </a:extLst>
          </p:cNvPr>
          <p:cNvSpPr txBox="1">
            <a:spLocks/>
          </p:cNvSpPr>
          <p:nvPr/>
        </p:nvSpPr>
        <p:spPr>
          <a:xfrm>
            <a:off x="977349" y="5118790"/>
            <a:ext cx="10515600" cy="9661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400" b="0" i="0" u="none" strike="noStrike" baseline="0" dirty="0">
                <a:latin typeface="Times New Roman" panose="02020603050405020304" pitchFamily="18" charset="0"/>
                <a:cs typeface="Times New Roman" panose="02020603050405020304" pitchFamily="18" charset="0"/>
              </a:rPr>
              <a:t>Prawdziwe wartości napięć i prądów otrzymujemy biorąc część rzeczywistą rozwiązania zespolonego:</a:t>
            </a:r>
            <a:endParaRPr lang="pl-PL" sz="2400" dirty="0">
              <a:latin typeface="Times New Roman" panose="02020603050405020304" pitchFamily="18" charset="0"/>
              <a:cs typeface="Times New Roman" panose="02020603050405020304" pitchFamily="18" charset="0"/>
            </a:endParaRPr>
          </a:p>
        </p:txBody>
      </p:sp>
      <p:pic>
        <p:nvPicPr>
          <p:cNvPr id="8" name="Obraz 7">
            <a:extLst>
              <a:ext uri="{FF2B5EF4-FFF2-40B4-BE49-F238E27FC236}">
                <a16:creationId xmlns:a16="http://schemas.microsoft.com/office/drawing/2014/main" id="{AAC65379-B9E5-9018-B382-6CD4044D40F9}"/>
              </a:ext>
            </a:extLst>
          </p:cNvPr>
          <p:cNvPicPr>
            <a:picLocks noChangeAspect="1"/>
          </p:cNvPicPr>
          <p:nvPr/>
        </p:nvPicPr>
        <p:blipFill>
          <a:blip r:embed="rId3"/>
          <a:stretch>
            <a:fillRect/>
          </a:stretch>
        </p:blipFill>
        <p:spPr>
          <a:xfrm>
            <a:off x="4433405" y="5956990"/>
            <a:ext cx="2971800" cy="685800"/>
          </a:xfrm>
          <a:prstGeom prst="rect">
            <a:avLst/>
          </a:prstGeom>
        </p:spPr>
      </p:pic>
    </p:spTree>
    <p:extLst>
      <p:ext uri="{BB962C8B-B14F-4D97-AF65-F5344CB8AC3E}">
        <p14:creationId xmlns:p14="http://schemas.microsoft.com/office/powerpoint/2010/main" val="320172781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F175304-C426-FD04-1AE4-EA28EE7B50F4}"/>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a:t>
            </a:r>
          </a:p>
        </p:txBody>
      </p:sp>
      <p:sp>
        <p:nvSpPr>
          <p:cNvPr id="3" name="Symbol zastępczy zawartości 2">
            <a:extLst>
              <a:ext uri="{FF2B5EF4-FFF2-40B4-BE49-F238E27FC236}">
                <a16:creationId xmlns:a16="http://schemas.microsoft.com/office/drawing/2014/main" id="{635C5AE6-CBAD-D537-0D72-C38E1BA4ED44}"/>
              </a:ext>
            </a:extLst>
          </p:cNvPr>
          <p:cNvSpPr>
            <a:spLocks noGrp="1"/>
          </p:cNvSpPr>
          <p:nvPr>
            <p:ph idx="1"/>
          </p:nvPr>
        </p:nvSpPr>
        <p:spPr>
          <a:xfrm>
            <a:off x="278295" y="1342887"/>
            <a:ext cx="11732591" cy="1205948"/>
          </a:xfrm>
        </p:spPr>
        <p:txBody>
          <a:bodyPr>
            <a:noAutofit/>
          </a:bodyPr>
          <a:lstStyle/>
          <a:p>
            <a:pPr marL="0" indent="0" algn="just">
              <a:buNone/>
            </a:pPr>
            <a:r>
              <a:rPr lang="pl-PL" sz="2400" dirty="0">
                <a:latin typeface="Times New Roman" panose="02020603050405020304" pitchFamily="18" charset="0"/>
                <a:cs typeface="Times New Roman" panose="02020603050405020304" pitchFamily="18" charset="0"/>
              </a:rPr>
              <a:t>Ważnym pojęciem będzie transmitancja, określająca odpowiedź układu na wymuszenie. Mówiąc potocznie określa ona w jaki sposób układ zmieniać będzie sygnał wyjściowy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w stosunku do sygnału wejściowego. Weźmy nasz przykład obwodu RC:</a:t>
            </a:r>
          </a:p>
        </p:txBody>
      </p:sp>
      <p:pic>
        <p:nvPicPr>
          <p:cNvPr id="6" name="Obraz 5">
            <a:extLst>
              <a:ext uri="{FF2B5EF4-FFF2-40B4-BE49-F238E27FC236}">
                <a16:creationId xmlns:a16="http://schemas.microsoft.com/office/drawing/2014/main" id="{C7A0B660-1B33-ECC7-00AF-057DA261FC9C}"/>
              </a:ext>
            </a:extLst>
          </p:cNvPr>
          <p:cNvPicPr>
            <a:picLocks noChangeAspect="1"/>
          </p:cNvPicPr>
          <p:nvPr/>
        </p:nvPicPr>
        <p:blipFill>
          <a:blip r:embed="rId2"/>
          <a:stretch>
            <a:fillRect/>
          </a:stretch>
        </p:blipFill>
        <p:spPr>
          <a:xfrm>
            <a:off x="4034873" y="2627174"/>
            <a:ext cx="3486150" cy="2257425"/>
          </a:xfrm>
          <a:prstGeom prst="rect">
            <a:avLst/>
          </a:prstGeom>
        </p:spPr>
      </p:pic>
      <p:sp>
        <p:nvSpPr>
          <p:cNvPr id="9" name="Symbol zastępczy zawartości 2">
            <a:extLst>
              <a:ext uri="{FF2B5EF4-FFF2-40B4-BE49-F238E27FC236}">
                <a16:creationId xmlns:a16="http://schemas.microsoft.com/office/drawing/2014/main" id="{2494F687-7EA1-1549-1F7A-CF492EB3E030}"/>
              </a:ext>
            </a:extLst>
          </p:cNvPr>
          <p:cNvSpPr txBox="1">
            <a:spLocks/>
          </p:cNvSpPr>
          <p:nvPr/>
        </p:nvSpPr>
        <p:spPr>
          <a:xfrm>
            <a:off x="838200" y="5043695"/>
            <a:ext cx="10515600" cy="7232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400" dirty="0">
                <a:latin typeface="Times New Roman" panose="02020603050405020304" pitchFamily="18" charset="0"/>
                <a:cs typeface="Times New Roman" panose="02020603050405020304" pitchFamily="18" charset="0"/>
              </a:rPr>
              <a:t>Zależność </a:t>
            </a:r>
            <a:r>
              <a:rPr lang="pl-PL" sz="2400" dirty="0" err="1">
                <a:latin typeface="Times New Roman" panose="02020603050405020304" pitchFamily="18" charset="0"/>
                <a:cs typeface="Times New Roman" panose="02020603050405020304" pitchFamily="18" charset="0"/>
              </a:rPr>
              <a:t>Uo</a:t>
            </a:r>
            <a:r>
              <a:rPr lang="pl-PL" sz="2400" dirty="0">
                <a:latin typeface="Times New Roman" panose="02020603050405020304" pitchFamily="18" charset="0"/>
                <a:cs typeface="Times New Roman" panose="02020603050405020304" pitchFamily="18" charset="0"/>
              </a:rPr>
              <a:t> / </a:t>
            </a:r>
            <a:r>
              <a:rPr lang="pl-PL" sz="2400" dirty="0" err="1">
                <a:latin typeface="Times New Roman" panose="02020603050405020304" pitchFamily="18" charset="0"/>
                <a:cs typeface="Times New Roman" panose="02020603050405020304" pitchFamily="18" charset="0"/>
              </a:rPr>
              <a:t>Ui</a:t>
            </a:r>
            <a:r>
              <a:rPr lang="pl-PL" sz="2400" dirty="0">
                <a:latin typeface="Times New Roman" panose="02020603050405020304" pitchFamily="18" charset="0"/>
                <a:cs typeface="Times New Roman" panose="02020603050405020304" pitchFamily="18" charset="0"/>
              </a:rPr>
              <a:t> możemy określić wzorem:</a:t>
            </a:r>
          </a:p>
          <a:p>
            <a:pPr marL="0" indent="0" algn="just">
              <a:buNone/>
            </a:pPr>
            <a:endParaRPr lang="pl-PL" sz="2400" dirty="0">
              <a:latin typeface="Times New Roman" panose="02020603050405020304" pitchFamily="18" charset="0"/>
              <a:cs typeface="Times New Roman" panose="02020603050405020304" pitchFamily="18" charset="0"/>
            </a:endParaRPr>
          </a:p>
        </p:txBody>
      </p:sp>
      <p:pic>
        <p:nvPicPr>
          <p:cNvPr id="13" name="Obraz 12">
            <a:extLst>
              <a:ext uri="{FF2B5EF4-FFF2-40B4-BE49-F238E27FC236}">
                <a16:creationId xmlns:a16="http://schemas.microsoft.com/office/drawing/2014/main" id="{65C41FB8-D4D9-7A6F-45A7-488EB3C0BCAC}"/>
              </a:ext>
            </a:extLst>
          </p:cNvPr>
          <p:cNvPicPr>
            <a:picLocks noChangeAspect="1"/>
          </p:cNvPicPr>
          <p:nvPr/>
        </p:nvPicPr>
        <p:blipFill>
          <a:blip r:embed="rId3"/>
          <a:stretch>
            <a:fillRect/>
          </a:stretch>
        </p:blipFill>
        <p:spPr>
          <a:xfrm>
            <a:off x="4704866" y="5523711"/>
            <a:ext cx="1925638" cy="1180369"/>
          </a:xfrm>
          <a:prstGeom prst="rect">
            <a:avLst/>
          </a:prstGeom>
        </p:spPr>
      </p:pic>
    </p:spTree>
    <p:extLst>
      <p:ext uri="{BB962C8B-B14F-4D97-AF65-F5344CB8AC3E}">
        <p14:creationId xmlns:p14="http://schemas.microsoft.com/office/powerpoint/2010/main" val="423748999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92B87E-5B45-C592-6930-90704EBB9B9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a:t>
            </a:r>
          </a:p>
        </p:txBody>
      </p:sp>
      <p:sp>
        <p:nvSpPr>
          <p:cNvPr id="3" name="Symbol zastępczy zawartości 2">
            <a:extLst>
              <a:ext uri="{FF2B5EF4-FFF2-40B4-BE49-F238E27FC236}">
                <a16:creationId xmlns:a16="http://schemas.microsoft.com/office/drawing/2014/main" id="{542BB291-ACF9-1BB2-9B3B-347127DCC3D5}"/>
              </a:ext>
            </a:extLst>
          </p:cNvPr>
          <p:cNvSpPr>
            <a:spLocks noGrp="1"/>
          </p:cNvSpPr>
          <p:nvPr>
            <p:ph idx="1"/>
          </p:nvPr>
        </p:nvSpPr>
        <p:spPr>
          <a:xfrm>
            <a:off x="838200" y="1825625"/>
            <a:ext cx="10515600" cy="1085436"/>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Dla przebiegów okresowych obliczenia ułatwia tzw. Transformata Laplace’a:</a:t>
            </a:r>
          </a:p>
        </p:txBody>
      </p:sp>
      <p:pic>
        <p:nvPicPr>
          <p:cNvPr id="5" name="Obraz 4">
            <a:extLst>
              <a:ext uri="{FF2B5EF4-FFF2-40B4-BE49-F238E27FC236}">
                <a16:creationId xmlns:a16="http://schemas.microsoft.com/office/drawing/2014/main" id="{690C3362-48B2-2342-72E4-B7E20B6D2887}"/>
              </a:ext>
            </a:extLst>
          </p:cNvPr>
          <p:cNvPicPr>
            <a:picLocks noChangeAspect="1"/>
          </p:cNvPicPr>
          <p:nvPr/>
        </p:nvPicPr>
        <p:blipFill>
          <a:blip r:embed="rId2"/>
          <a:stretch>
            <a:fillRect/>
          </a:stretch>
        </p:blipFill>
        <p:spPr>
          <a:xfrm>
            <a:off x="4236761" y="2563606"/>
            <a:ext cx="2790825" cy="1085850"/>
          </a:xfrm>
          <a:prstGeom prst="rect">
            <a:avLst/>
          </a:prstGeom>
        </p:spPr>
      </p:pic>
      <p:sp>
        <p:nvSpPr>
          <p:cNvPr id="10" name="Symbol zastępczy zawartości 2">
            <a:extLst>
              <a:ext uri="{FF2B5EF4-FFF2-40B4-BE49-F238E27FC236}">
                <a16:creationId xmlns:a16="http://schemas.microsoft.com/office/drawing/2014/main" id="{69B16E27-2102-61CD-6862-60BC0DA3E4A6}"/>
              </a:ext>
            </a:extLst>
          </p:cNvPr>
          <p:cNvSpPr txBox="1">
            <a:spLocks/>
          </p:cNvSpPr>
          <p:nvPr/>
        </p:nvSpPr>
        <p:spPr>
          <a:xfrm>
            <a:off x="838200" y="3603625"/>
            <a:ext cx="10515600" cy="10854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400" dirty="0">
                <a:latin typeface="Times New Roman" panose="02020603050405020304" pitchFamily="18" charset="0"/>
                <a:cs typeface="Times New Roman" panose="02020603050405020304" pitchFamily="18" charset="0"/>
              </a:rPr>
              <a:t>Na początku mówiliśmy, że dla przebiegów sinusoidalnych </a:t>
            </a:r>
            <a:r>
              <a:rPr lang="pl-PL" sz="2400" dirty="0" err="1">
                <a:latin typeface="Times New Roman" panose="02020603050405020304" pitchFamily="18" charset="0"/>
                <a:cs typeface="Times New Roman" panose="02020603050405020304" pitchFamily="18" charset="0"/>
              </a:rPr>
              <a:t>napięia</a:t>
            </a:r>
            <a:r>
              <a:rPr lang="pl-PL" sz="2400" dirty="0">
                <a:latin typeface="Times New Roman" panose="02020603050405020304" pitchFamily="18" charset="0"/>
                <a:cs typeface="Times New Roman" panose="02020603050405020304" pitchFamily="18" charset="0"/>
              </a:rPr>
              <a:t> i prądu zachodzi zależność: </a:t>
            </a:r>
          </a:p>
        </p:txBody>
      </p:sp>
      <p:pic>
        <p:nvPicPr>
          <p:cNvPr id="11" name="Obraz 10">
            <a:extLst>
              <a:ext uri="{FF2B5EF4-FFF2-40B4-BE49-F238E27FC236}">
                <a16:creationId xmlns:a16="http://schemas.microsoft.com/office/drawing/2014/main" id="{F42F9132-9472-28CB-725D-8DBD4B80EB0F}"/>
              </a:ext>
            </a:extLst>
          </p:cNvPr>
          <p:cNvPicPr>
            <a:picLocks noChangeAspect="1"/>
          </p:cNvPicPr>
          <p:nvPr/>
        </p:nvPicPr>
        <p:blipFill>
          <a:blip r:embed="rId3"/>
          <a:stretch>
            <a:fillRect/>
          </a:stretch>
        </p:blipFill>
        <p:spPr>
          <a:xfrm>
            <a:off x="2565054" y="4689061"/>
            <a:ext cx="5648325" cy="1524000"/>
          </a:xfrm>
          <a:prstGeom prst="rect">
            <a:avLst/>
          </a:prstGeom>
        </p:spPr>
      </p:pic>
    </p:spTree>
    <p:extLst>
      <p:ext uri="{BB962C8B-B14F-4D97-AF65-F5344CB8AC3E}">
        <p14:creationId xmlns:p14="http://schemas.microsoft.com/office/powerpoint/2010/main" val="32654907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315661-22F6-F2BF-423E-62D8CCA11F4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a:t>
            </a:r>
          </a:p>
        </p:txBody>
      </p:sp>
      <p:sp>
        <p:nvSpPr>
          <p:cNvPr id="3" name="Symbol zastępczy zawartości 2">
            <a:extLst>
              <a:ext uri="{FF2B5EF4-FFF2-40B4-BE49-F238E27FC236}">
                <a16:creationId xmlns:a16="http://schemas.microsoft.com/office/drawing/2014/main" id="{03790F34-B91E-B1B0-BC78-CC90CE180965}"/>
              </a:ext>
            </a:extLst>
          </p:cNvPr>
          <p:cNvSpPr>
            <a:spLocks noGrp="1"/>
          </p:cNvSpPr>
          <p:nvPr>
            <p:ph idx="1"/>
          </p:nvPr>
        </p:nvSpPr>
        <p:spPr>
          <a:xfrm>
            <a:off x="838200" y="1825625"/>
            <a:ext cx="10515600" cy="917575"/>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Możemy zatem skorzystać z przekształceń Laplace’a oraz wcześniej przedstawionego Fouriera i zapisać:</a:t>
            </a:r>
          </a:p>
        </p:txBody>
      </p:sp>
      <p:pic>
        <p:nvPicPr>
          <p:cNvPr id="5" name="Obraz 4">
            <a:extLst>
              <a:ext uri="{FF2B5EF4-FFF2-40B4-BE49-F238E27FC236}">
                <a16:creationId xmlns:a16="http://schemas.microsoft.com/office/drawing/2014/main" id="{A68A35FD-820B-8E3B-E475-CFA98479DDE2}"/>
              </a:ext>
            </a:extLst>
          </p:cNvPr>
          <p:cNvPicPr>
            <a:picLocks noChangeAspect="1"/>
          </p:cNvPicPr>
          <p:nvPr/>
        </p:nvPicPr>
        <p:blipFill>
          <a:blip r:embed="rId2"/>
          <a:stretch>
            <a:fillRect/>
          </a:stretch>
        </p:blipFill>
        <p:spPr>
          <a:xfrm>
            <a:off x="1594126" y="2800590"/>
            <a:ext cx="8437770" cy="3661294"/>
          </a:xfrm>
          <a:prstGeom prst="rect">
            <a:avLst/>
          </a:prstGeom>
        </p:spPr>
      </p:pic>
    </p:spTree>
    <p:extLst>
      <p:ext uri="{BB962C8B-B14F-4D97-AF65-F5344CB8AC3E}">
        <p14:creationId xmlns:p14="http://schemas.microsoft.com/office/powerpoint/2010/main" val="103856807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9D87FCA-3E2D-8A7C-961E-A4C47D4F236E}"/>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a:t>
            </a:r>
          </a:p>
        </p:txBody>
      </p:sp>
      <p:sp>
        <p:nvSpPr>
          <p:cNvPr id="3" name="Symbol zastępczy zawartości 2">
            <a:extLst>
              <a:ext uri="{FF2B5EF4-FFF2-40B4-BE49-F238E27FC236}">
                <a16:creationId xmlns:a16="http://schemas.microsoft.com/office/drawing/2014/main" id="{EB21BFBD-64C3-198F-FFFB-A04F18022A9F}"/>
              </a:ext>
            </a:extLst>
          </p:cNvPr>
          <p:cNvSpPr>
            <a:spLocks noGrp="1"/>
          </p:cNvSpPr>
          <p:nvPr>
            <p:ph idx="1"/>
          </p:nvPr>
        </p:nvSpPr>
        <p:spPr>
          <a:xfrm>
            <a:off x="838200" y="1825625"/>
            <a:ext cx="10515600" cy="983836"/>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Wróćmy do zapisu transmitancji naszego układu RC w postaci operatorowej:</a:t>
            </a:r>
          </a:p>
        </p:txBody>
      </p:sp>
      <p:pic>
        <p:nvPicPr>
          <p:cNvPr id="5" name="Obraz 4">
            <a:extLst>
              <a:ext uri="{FF2B5EF4-FFF2-40B4-BE49-F238E27FC236}">
                <a16:creationId xmlns:a16="http://schemas.microsoft.com/office/drawing/2014/main" id="{068EB385-1599-0A87-F1C4-817F6A148639}"/>
              </a:ext>
            </a:extLst>
          </p:cNvPr>
          <p:cNvPicPr>
            <a:picLocks noChangeAspect="1"/>
          </p:cNvPicPr>
          <p:nvPr/>
        </p:nvPicPr>
        <p:blipFill>
          <a:blip r:embed="rId2"/>
          <a:stretch>
            <a:fillRect/>
          </a:stretch>
        </p:blipFill>
        <p:spPr>
          <a:xfrm>
            <a:off x="1005301" y="3546268"/>
            <a:ext cx="3343275" cy="2371725"/>
          </a:xfrm>
          <a:prstGeom prst="rect">
            <a:avLst/>
          </a:prstGeom>
        </p:spPr>
      </p:pic>
      <p:pic>
        <p:nvPicPr>
          <p:cNvPr id="7" name="Obraz 6">
            <a:extLst>
              <a:ext uri="{FF2B5EF4-FFF2-40B4-BE49-F238E27FC236}">
                <a16:creationId xmlns:a16="http://schemas.microsoft.com/office/drawing/2014/main" id="{7542321E-BA95-6282-A35A-305E160A87AB}"/>
              </a:ext>
            </a:extLst>
          </p:cNvPr>
          <p:cNvPicPr>
            <a:picLocks noChangeAspect="1"/>
          </p:cNvPicPr>
          <p:nvPr/>
        </p:nvPicPr>
        <p:blipFill>
          <a:blip r:embed="rId3"/>
          <a:stretch>
            <a:fillRect/>
          </a:stretch>
        </p:blipFill>
        <p:spPr>
          <a:xfrm>
            <a:off x="5996263" y="3546268"/>
            <a:ext cx="4581525" cy="1876425"/>
          </a:xfrm>
          <a:prstGeom prst="rect">
            <a:avLst/>
          </a:prstGeom>
        </p:spPr>
      </p:pic>
    </p:spTree>
    <p:extLst>
      <p:ext uri="{BB962C8B-B14F-4D97-AF65-F5344CB8AC3E}">
        <p14:creationId xmlns:p14="http://schemas.microsoft.com/office/powerpoint/2010/main" val="33515823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14F36E-5F14-6796-980A-7BC2CAEAF610}"/>
              </a:ext>
            </a:extLst>
          </p:cNvPr>
          <p:cNvSpPr>
            <a:spLocks noGrp="1"/>
          </p:cNvSpPr>
          <p:nvPr>
            <p:ph type="title"/>
          </p:nvPr>
        </p:nvSpPr>
        <p:spPr>
          <a:xfrm>
            <a:off x="838200" y="365125"/>
            <a:ext cx="11062252" cy="1325563"/>
          </a:xfrm>
        </p:spPr>
        <p:txBody>
          <a:bodyPr>
            <a:normAutofit fontScale="90000"/>
          </a:bodyPr>
          <a:lstStyle/>
          <a:p>
            <a:pPr algn="ctr"/>
            <a:r>
              <a:rPr lang="pl-PL">
                <a:latin typeface="Times New Roman" panose="02020603050405020304" pitchFamily="18" charset="0"/>
                <a:cs typeface="Times New Roman" panose="02020603050405020304" pitchFamily="18" charset="0"/>
              </a:rPr>
              <a:t>Obwody RLC - p</a:t>
            </a:r>
            <a:r>
              <a:rPr lang="pl-PL" sz="4400" i="0" u="none" strike="noStrike" baseline="0">
                <a:latin typeface="Times New Roman" panose="02020603050405020304" pitchFamily="18" charset="0"/>
                <a:cs typeface="Times New Roman" panose="02020603050405020304" pitchFamily="18" charset="0"/>
              </a:rPr>
              <a:t>obudzenie filtru dolnoprzepustowego RC uskokiem jednostkowym</a:t>
            </a:r>
            <a:br>
              <a:rPr lang="pl-PL">
                <a:latin typeface="Times New Roman" panose="02020603050405020304" pitchFamily="18" charset="0"/>
                <a:cs typeface="Times New Roman" panose="02020603050405020304" pitchFamily="18" charset="0"/>
              </a:rPr>
            </a:br>
            <a:endParaRPr lang="pl-P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2B28B667-844C-03FE-A23B-7CB35F9A6AD0}"/>
              </a:ext>
            </a:extLst>
          </p:cNvPr>
          <p:cNvSpPr>
            <a:spLocks noGrp="1"/>
          </p:cNvSpPr>
          <p:nvPr>
            <p:ph idx="1"/>
          </p:nvPr>
        </p:nvSpPr>
        <p:spPr>
          <a:xfrm>
            <a:off x="838200" y="2251138"/>
            <a:ext cx="10515600" cy="4351338"/>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Wyobraźmy sobie, że na układ RC podamy zasilanie. Przed załączeniem napięcie wejściowe było zerowe. W momencie załączenia zasilania ustalają się dynamicznie (czyli zmiennie w czasie) parametry obwodu. Mówimy więc o skoku jednostkowym, czyli uruchomieniu zasilania opisując je matematycznie:</a:t>
            </a:r>
          </a:p>
        </p:txBody>
      </p:sp>
      <p:pic>
        <p:nvPicPr>
          <p:cNvPr id="5" name="Obraz 4">
            <a:extLst>
              <a:ext uri="{FF2B5EF4-FFF2-40B4-BE49-F238E27FC236}">
                <a16:creationId xmlns:a16="http://schemas.microsoft.com/office/drawing/2014/main" id="{44BC8C42-F2D2-1AFF-E006-A8D49F018FE0}"/>
              </a:ext>
            </a:extLst>
          </p:cNvPr>
          <p:cNvPicPr>
            <a:picLocks noChangeAspect="1"/>
          </p:cNvPicPr>
          <p:nvPr/>
        </p:nvPicPr>
        <p:blipFill>
          <a:blip r:embed="rId2"/>
          <a:stretch>
            <a:fillRect/>
          </a:stretch>
        </p:blipFill>
        <p:spPr>
          <a:xfrm>
            <a:off x="4560196" y="4220748"/>
            <a:ext cx="2886075" cy="1190625"/>
          </a:xfrm>
          <a:prstGeom prst="rect">
            <a:avLst/>
          </a:prstGeom>
        </p:spPr>
      </p:pic>
    </p:spTree>
    <p:extLst>
      <p:ext uri="{BB962C8B-B14F-4D97-AF65-F5344CB8AC3E}">
        <p14:creationId xmlns:p14="http://schemas.microsoft.com/office/powerpoint/2010/main" val="9733997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FE1CA0-EE2D-FB2F-1775-42EDD514428B}"/>
              </a:ext>
            </a:extLst>
          </p:cNvPr>
          <p:cNvSpPr>
            <a:spLocks noGrp="1"/>
          </p:cNvSpPr>
          <p:nvPr>
            <p:ph type="title"/>
          </p:nvPr>
        </p:nvSpPr>
        <p:spPr>
          <a:xfrm>
            <a:off x="838200" y="365125"/>
            <a:ext cx="11353800" cy="1325563"/>
          </a:xfrm>
        </p:spPr>
        <p:txBody>
          <a:bodyPr>
            <a:normAutofit fontScale="90000"/>
          </a:bodyPr>
          <a:lstStyle/>
          <a:p>
            <a:pPr algn="ctr"/>
            <a:r>
              <a:rPr lang="pl-PL">
                <a:latin typeface="Times New Roman" panose="02020603050405020304" pitchFamily="18" charset="0"/>
                <a:cs typeface="Times New Roman" panose="02020603050405020304" pitchFamily="18" charset="0"/>
              </a:rPr>
              <a:t>Obwody RLC - p</a:t>
            </a:r>
            <a:r>
              <a:rPr lang="pl-PL" sz="4400" i="0" u="none" strike="noStrike" baseline="0">
                <a:latin typeface="Times New Roman" panose="02020603050405020304" pitchFamily="18" charset="0"/>
                <a:cs typeface="Times New Roman" panose="02020603050405020304" pitchFamily="18" charset="0"/>
              </a:rPr>
              <a:t>obudzenie filtru dolnoprzepustowego RC uskokiem jednostkowym</a:t>
            </a:r>
            <a:endParaRPr lang="pl-P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A7AD223D-4E7A-C903-949F-C23BC184F211}"/>
              </a:ext>
            </a:extLst>
          </p:cNvPr>
          <p:cNvSpPr>
            <a:spLocks noGrp="1"/>
          </p:cNvSpPr>
          <p:nvPr>
            <p:ph idx="1"/>
          </p:nvPr>
        </p:nvSpPr>
        <p:spPr>
          <a:xfrm>
            <a:off x="990600" y="2694982"/>
            <a:ext cx="10515600" cy="4351338"/>
          </a:xfrm>
        </p:spPr>
        <p:txBody>
          <a:bodyPr/>
          <a:lstStyle/>
          <a:p>
            <a:pPr marL="0" indent="0" algn="just">
              <a:buNone/>
            </a:pPr>
            <a:r>
              <a:rPr lang="pl-PL" sz="1800" dirty="0">
                <a:latin typeface="Times New Roman" panose="02020603050405020304" pitchFamily="18" charset="0"/>
                <a:cs typeface="Times New Roman" panose="02020603050405020304" pitchFamily="18" charset="0"/>
              </a:rPr>
              <a:t>Wielkość RC nazywamy stałą czasową układu.</a:t>
            </a:r>
          </a:p>
          <a:p>
            <a:pPr marL="0" indent="0" algn="just">
              <a:buNone/>
            </a:pPr>
            <a:r>
              <a:rPr lang="pl-PL" sz="1800" dirty="0">
                <a:latin typeface="Times New Roman" panose="02020603050405020304" pitchFamily="18" charset="0"/>
                <a:cs typeface="Times New Roman" panose="02020603050405020304" pitchFamily="18" charset="0"/>
              </a:rPr>
              <a:t>Odpowiedź układu można przedstawić w postaci funkcji: </a:t>
            </a:r>
          </a:p>
          <a:p>
            <a:pPr algn="just"/>
            <a:endParaRPr lang="pl-PL" sz="1800" dirty="0">
              <a:latin typeface="Times New Roman" panose="02020603050405020304" pitchFamily="18" charset="0"/>
              <a:cs typeface="Times New Roman" panose="02020603050405020304" pitchFamily="18" charset="0"/>
            </a:endParaRPr>
          </a:p>
          <a:p>
            <a:pPr algn="just"/>
            <a:endParaRPr lang="pl-PL" sz="1800" dirty="0">
              <a:latin typeface="Times New Roman" panose="02020603050405020304" pitchFamily="18" charset="0"/>
              <a:cs typeface="Times New Roman" panose="02020603050405020304" pitchFamily="18" charset="0"/>
            </a:endParaRPr>
          </a:p>
          <a:p>
            <a:pPr algn="just"/>
            <a:endParaRPr lang="pl-PL" sz="1800" dirty="0">
              <a:latin typeface="Times New Roman" panose="02020603050405020304" pitchFamily="18" charset="0"/>
              <a:cs typeface="Times New Roman" panose="02020603050405020304" pitchFamily="18" charset="0"/>
            </a:endParaRPr>
          </a:p>
          <a:p>
            <a:pPr marL="0" indent="0" algn="just">
              <a:buNone/>
            </a:pPr>
            <a:r>
              <a:rPr lang="pl-PL" sz="1800" b="0" i="0" u="none" strike="noStrike" baseline="0" dirty="0">
                <a:latin typeface="Times New Roman" panose="02020603050405020304" pitchFamily="18" charset="0"/>
                <a:cs typeface="Times New Roman" panose="02020603050405020304" pitchFamily="18" charset="0"/>
              </a:rPr>
              <a:t>Charakterystykę częstotliwościową układu przedstawia się jako funkcję modułu wzmocnienia w </a:t>
            </a:r>
            <a:r>
              <a:rPr lang="pl-PL" sz="1800" b="0" i="0" u="none" strike="noStrike" baseline="0" dirty="0" err="1">
                <a:latin typeface="Times New Roman" panose="02020603050405020304" pitchFamily="18" charset="0"/>
                <a:cs typeface="Times New Roman" panose="02020603050405020304" pitchFamily="18" charset="0"/>
              </a:rPr>
              <a:t>dB</a:t>
            </a:r>
            <a:r>
              <a:rPr lang="pl-PL" sz="1800" b="0" i="0" u="none" strike="noStrike" baseline="0" dirty="0">
                <a:latin typeface="Times New Roman" panose="02020603050405020304" pitchFamily="18" charset="0"/>
                <a:cs typeface="Times New Roman" panose="02020603050405020304" pitchFamily="18" charset="0"/>
              </a:rPr>
              <a:t> w skali logarytmicznej: </a:t>
            </a:r>
            <a:r>
              <a:rPr lang="pl-PL" sz="1800" b="0" i="0" u="none" strike="noStrike" baseline="0" dirty="0" err="1">
                <a:latin typeface="Times New Roman" panose="02020603050405020304" pitchFamily="18" charset="0"/>
                <a:cs typeface="Times New Roman" panose="02020603050405020304" pitchFamily="18" charset="0"/>
              </a:rPr>
              <a:t>KdB</a:t>
            </a:r>
            <a:r>
              <a:rPr lang="pl-PL" sz="1800" b="0" i="0" u="none" strike="noStrike" baseline="0" dirty="0">
                <a:latin typeface="Times New Roman" panose="02020603050405020304" pitchFamily="18" charset="0"/>
                <a:cs typeface="Times New Roman" panose="02020603050405020304" pitchFamily="18" charset="0"/>
              </a:rPr>
              <a:t>=f(log(ω)). Po dokonaniu uproszczeń moduł transmitancji filtru dolnoprzepustowego RC można zapisać:</a:t>
            </a:r>
            <a:endParaRPr lang="pl-PL"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DF470FEC-15F7-3E1C-D388-182057A51B8F}"/>
              </a:ext>
            </a:extLst>
          </p:cNvPr>
          <p:cNvPicPr>
            <a:picLocks noChangeAspect="1"/>
          </p:cNvPicPr>
          <p:nvPr/>
        </p:nvPicPr>
        <p:blipFill>
          <a:blip r:embed="rId2"/>
          <a:stretch>
            <a:fillRect/>
          </a:stretch>
        </p:blipFill>
        <p:spPr>
          <a:xfrm>
            <a:off x="4540526" y="2003356"/>
            <a:ext cx="2067891" cy="691626"/>
          </a:xfrm>
          <a:prstGeom prst="rect">
            <a:avLst/>
          </a:prstGeom>
        </p:spPr>
      </p:pic>
      <p:sp>
        <p:nvSpPr>
          <p:cNvPr id="6" name="Symbol zastępczy zawartości 2">
            <a:extLst>
              <a:ext uri="{FF2B5EF4-FFF2-40B4-BE49-F238E27FC236}">
                <a16:creationId xmlns:a16="http://schemas.microsoft.com/office/drawing/2014/main" id="{08B09C52-685D-1165-4E3A-300123E60975}"/>
              </a:ext>
            </a:extLst>
          </p:cNvPr>
          <p:cNvSpPr txBox="1">
            <a:spLocks/>
          </p:cNvSpPr>
          <p:nvPr/>
        </p:nvSpPr>
        <p:spPr>
          <a:xfrm>
            <a:off x="990600" y="1690688"/>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latin typeface="Times New Roman" panose="02020603050405020304" pitchFamily="18" charset="0"/>
                <a:cs typeface="Times New Roman" panose="02020603050405020304" pitchFamily="18" charset="0"/>
              </a:rPr>
              <a:t>Po wyliczeniu odwrotnej transformaty Laplace’a sygnału wyjściowego otrzymujemy:</a:t>
            </a:r>
            <a:endParaRPr lang="pl-PL" dirty="0">
              <a:latin typeface="Times New Roman" panose="02020603050405020304" pitchFamily="18" charset="0"/>
              <a:cs typeface="Times New Roman" panose="02020603050405020304" pitchFamily="18" charset="0"/>
            </a:endParaRPr>
          </a:p>
        </p:txBody>
      </p:sp>
      <p:pic>
        <p:nvPicPr>
          <p:cNvPr id="8" name="Obraz 7">
            <a:extLst>
              <a:ext uri="{FF2B5EF4-FFF2-40B4-BE49-F238E27FC236}">
                <a16:creationId xmlns:a16="http://schemas.microsoft.com/office/drawing/2014/main" id="{3DCA0507-CDEB-2380-73A6-E44470EE7B44}"/>
              </a:ext>
            </a:extLst>
          </p:cNvPr>
          <p:cNvPicPr>
            <a:picLocks noChangeAspect="1"/>
          </p:cNvPicPr>
          <p:nvPr/>
        </p:nvPicPr>
        <p:blipFill>
          <a:blip r:embed="rId3"/>
          <a:stretch>
            <a:fillRect/>
          </a:stretch>
        </p:blipFill>
        <p:spPr>
          <a:xfrm>
            <a:off x="7173083" y="2550704"/>
            <a:ext cx="2478917" cy="2005333"/>
          </a:xfrm>
          <a:prstGeom prst="rect">
            <a:avLst/>
          </a:prstGeom>
        </p:spPr>
      </p:pic>
      <p:pic>
        <p:nvPicPr>
          <p:cNvPr id="10" name="Obraz 9">
            <a:extLst>
              <a:ext uri="{FF2B5EF4-FFF2-40B4-BE49-F238E27FC236}">
                <a16:creationId xmlns:a16="http://schemas.microsoft.com/office/drawing/2014/main" id="{F8218CD3-C6BC-DE87-4BDB-2D82590B57E6}"/>
              </a:ext>
            </a:extLst>
          </p:cNvPr>
          <p:cNvPicPr>
            <a:picLocks noChangeAspect="1"/>
          </p:cNvPicPr>
          <p:nvPr/>
        </p:nvPicPr>
        <p:blipFill>
          <a:blip r:embed="rId4"/>
          <a:stretch>
            <a:fillRect/>
          </a:stretch>
        </p:blipFill>
        <p:spPr>
          <a:xfrm>
            <a:off x="4540525" y="5367130"/>
            <a:ext cx="2417367" cy="1177043"/>
          </a:xfrm>
          <a:prstGeom prst="rect">
            <a:avLst/>
          </a:prstGeom>
        </p:spPr>
      </p:pic>
    </p:spTree>
    <p:extLst>
      <p:ext uri="{BB962C8B-B14F-4D97-AF65-F5344CB8AC3E}">
        <p14:creationId xmlns:p14="http://schemas.microsoft.com/office/powerpoint/2010/main" val="15936288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848DDF-EC95-7409-6090-22DB4699D292}"/>
              </a:ext>
            </a:extLst>
          </p:cNvPr>
          <p:cNvSpPr>
            <a:spLocks noGrp="1"/>
          </p:cNvSpPr>
          <p:nvPr>
            <p:ph type="title"/>
          </p:nvPr>
        </p:nvSpPr>
        <p:spPr>
          <a:xfrm>
            <a:off x="838200" y="365125"/>
            <a:ext cx="10947400" cy="1325563"/>
          </a:xfrm>
        </p:spPr>
        <p:txBody>
          <a:bodyPr>
            <a:normAutofit fontScale="90000"/>
          </a:bodyPr>
          <a:lstStyle/>
          <a:p>
            <a:pPr algn="ctr"/>
            <a:r>
              <a:rPr lang="pl-PL" dirty="0">
                <a:latin typeface="Times New Roman" panose="02020603050405020304" pitchFamily="18" charset="0"/>
                <a:cs typeface="Times New Roman" panose="02020603050405020304" pitchFamily="18" charset="0"/>
              </a:rPr>
              <a:t>Obwody RLC - p</a:t>
            </a:r>
            <a:r>
              <a:rPr lang="pl-PL" i="0" u="none" strike="noStrike" baseline="0" dirty="0">
                <a:latin typeface="Times New Roman" panose="02020603050405020304" pitchFamily="18" charset="0"/>
                <a:cs typeface="Times New Roman" panose="02020603050405020304" pitchFamily="18" charset="0"/>
              </a:rPr>
              <a:t>obudzenie filtru dolnoprzepustowego RC uskokiem jednostkowym</a:t>
            </a:r>
            <a:endParaRPr lang="pl-PL" dirty="0">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83994025-6320-141B-4F88-5F7B066F3980}"/>
              </a:ext>
            </a:extLst>
          </p:cNvPr>
          <p:cNvSpPr>
            <a:spLocks noGrp="1"/>
          </p:cNvSpPr>
          <p:nvPr>
            <p:ph idx="1"/>
          </p:nvPr>
        </p:nvSpPr>
        <p:spPr>
          <a:xfrm>
            <a:off x="838200" y="2748661"/>
            <a:ext cx="10515600" cy="4351338"/>
          </a:xfrm>
        </p:spPr>
        <p:txBody>
          <a:bodyPr/>
          <a:lstStyle/>
          <a:p>
            <a:pPr marL="0" indent="0" algn="just">
              <a:buNone/>
            </a:pPr>
            <a:r>
              <a:rPr lang="pl-PL" sz="1800" dirty="0">
                <a:latin typeface="Times New Roman" panose="02020603050405020304" pitchFamily="18" charset="0"/>
                <a:cs typeface="Times New Roman" panose="02020603050405020304" pitchFamily="18" charset="0"/>
              </a:rPr>
              <a:t>F</a:t>
            </a:r>
            <a:r>
              <a:rPr lang="pl-PL" sz="1800" b="0" i="0" u="none" strike="noStrike" baseline="0" dirty="0">
                <a:latin typeface="Times New Roman" panose="02020603050405020304" pitchFamily="18" charset="0"/>
                <a:cs typeface="Times New Roman" panose="02020603050405020304" pitchFamily="18" charset="0"/>
              </a:rPr>
              <a:t>unkcję tę można przedstawić za pomocą odcinków linii prostych. Dla ω&lt;ω0 wzmocnienie jest stałe i kąt przesunięcie jest równy zero. Dla ω&gt;ω0 charakterystyka opada z szybkością .20dB/dekadę a kąt przesunięcia fazowego dąży do .π/2.</a:t>
            </a:r>
            <a:endParaRPr lang="pl-PL" dirty="0">
              <a:latin typeface="Times New Roman" panose="02020603050405020304" pitchFamily="18" charset="0"/>
              <a:cs typeface="Times New Roman" panose="02020603050405020304" pitchFamily="18" charset="0"/>
            </a:endParaRPr>
          </a:p>
        </p:txBody>
      </p:sp>
      <p:pic>
        <p:nvPicPr>
          <p:cNvPr id="4" name="Obraz 3">
            <a:extLst>
              <a:ext uri="{FF2B5EF4-FFF2-40B4-BE49-F238E27FC236}">
                <a16:creationId xmlns:a16="http://schemas.microsoft.com/office/drawing/2014/main" id="{383D33AF-72FF-56EF-8FD0-990B51E48E87}"/>
              </a:ext>
            </a:extLst>
          </p:cNvPr>
          <p:cNvPicPr>
            <a:picLocks noChangeAspect="1"/>
          </p:cNvPicPr>
          <p:nvPr/>
        </p:nvPicPr>
        <p:blipFill>
          <a:blip r:embed="rId2"/>
          <a:stretch>
            <a:fillRect/>
          </a:stretch>
        </p:blipFill>
        <p:spPr>
          <a:xfrm>
            <a:off x="4487516" y="1571618"/>
            <a:ext cx="2417367" cy="1177043"/>
          </a:xfrm>
          <a:prstGeom prst="rect">
            <a:avLst/>
          </a:prstGeom>
        </p:spPr>
      </p:pic>
      <p:pic>
        <p:nvPicPr>
          <p:cNvPr id="6" name="Obraz 5">
            <a:extLst>
              <a:ext uri="{FF2B5EF4-FFF2-40B4-BE49-F238E27FC236}">
                <a16:creationId xmlns:a16="http://schemas.microsoft.com/office/drawing/2014/main" id="{53747212-2D46-53CB-F332-D7FD90806256}"/>
              </a:ext>
            </a:extLst>
          </p:cNvPr>
          <p:cNvPicPr>
            <a:picLocks noChangeAspect="1"/>
          </p:cNvPicPr>
          <p:nvPr/>
        </p:nvPicPr>
        <p:blipFill>
          <a:blip r:embed="rId3"/>
          <a:stretch>
            <a:fillRect/>
          </a:stretch>
        </p:blipFill>
        <p:spPr>
          <a:xfrm>
            <a:off x="4142270" y="3447713"/>
            <a:ext cx="4057650" cy="2600325"/>
          </a:xfrm>
          <a:prstGeom prst="rect">
            <a:avLst/>
          </a:prstGeom>
        </p:spPr>
      </p:pic>
    </p:spTree>
    <p:extLst>
      <p:ext uri="{BB962C8B-B14F-4D97-AF65-F5344CB8AC3E}">
        <p14:creationId xmlns:p14="http://schemas.microsoft.com/office/powerpoint/2010/main" val="246141171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8E30CD-2E36-C064-3904-9DAB64323816}"/>
              </a:ext>
            </a:extLst>
          </p:cNvPr>
          <p:cNvSpPr>
            <a:spLocks noGrp="1"/>
          </p:cNvSpPr>
          <p:nvPr>
            <p:ph type="title"/>
          </p:nvPr>
        </p:nvSpPr>
        <p:spPr>
          <a:xfrm>
            <a:off x="344557" y="365125"/>
            <a:ext cx="11661913" cy="1325563"/>
          </a:xfrm>
        </p:spPr>
        <p:txBody>
          <a:bodyPr>
            <a:normAutofit fontScale="90000"/>
          </a:bodyPr>
          <a:lstStyle/>
          <a:p>
            <a:pPr algn="ctr"/>
            <a:r>
              <a:rPr lang="pl-PL" dirty="0">
                <a:latin typeface="Times New Roman" panose="02020603050405020304" pitchFamily="18" charset="0"/>
                <a:cs typeface="Times New Roman" panose="02020603050405020304" pitchFamily="18" charset="0"/>
              </a:rPr>
              <a:t>Obwody RLC - p</a:t>
            </a:r>
            <a:r>
              <a:rPr lang="pl-PL" sz="4400" i="0" u="none" strike="noStrike" baseline="0" dirty="0">
                <a:latin typeface="Times New Roman" panose="02020603050405020304" pitchFamily="18" charset="0"/>
                <a:cs typeface="Times New Roman" panose="02020603050405020304" pitchFamily="18" charset="0"/>
              </a:rPr>
              <a:t>obudzenie filtru dolnoprzepustowego RC dowolnym sygnałem okresowym</a:t>
            </a:r>
            <a:endParaRPr lang="pl-PL" dirty="0">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DCEA8641-B464-65EB-A3DD-C808B9447915}"/>
              </a:ext>
            </a:extLst>
          </p:cNvPr>
          <p:cNvSpPr>
            <a:spLocks noGrp="1"/>
          </p:cNvSpPr>
          <p:nvPr>
            <p:ph idx="1"/>
          </p:nvPr>
        </p:nvSpPr>
        <p:spPr>
          <a:xfrm>
            <a:off x="344557" y="1825625"/>
            <a:ext cx="11661913" cy="4351338"/>
          </a:xfrm>
        </p:spPr>
        <p:txBody>
          <a:bodyPr/>
          <a:lstStyle/>
          <a:p>
            <a:pPr marL="0" indent="0" algn="just">
              <a:buNone/>
            </a:pPr>
            <a:r>
              <a:rPr lang="pl-PL" sz="1800" b="0" i="0" u="none" strike="noStrike" baseline="0" dirty="0">
                <a:latin typeface="Times New Roman" panose="02020603050405020304" pitchFamily="18" charset="0"/>
                <a:cs typeface="Times New Roman" panose="02020603050405020304" pitchFamily="18" charset="0"/>
              </a:rPr>
              <a:t>Stan ustalony na wyjściu układu liniowego może być wyliczony jako suma odpowiedzi przy pobudzeniu kolejnymi harmonicznymi sygnału wejściowego. W filtrze dolnoprzepustowym RC tłumione są wyższe harmoniczne a postać sygnału wyjściowego zależy zarówno od sygnału wejściowego jak i od stałej czasowej filtru. Dla przykładu przy pobudzeniu filtru dolnoprzepustowego o stałej czasowej τ przebiegiem prostokątnym o częstotliwości ω&gt;1/ τ sygnał wyjściowy będzie przypominał przebieg </a:t>
            </a:r>
            <a:r>
              <a:rPr lang="pl-PL" sz="1800" b="0" i="0" u="none" strike="noStrike" baseline="0" dirty="0" err="1">
                <a:latin typeface="Times New Roman" panose="02020603050405020304" pitchFamily="18" charset="0"/>
                <a:cs typeface="Times New Roman" panose="02020603050405020304" pitchFamily="18" charset="0"/>
              </a:rPr>
              <a:t>sinusiodalny</a:t>
            </a:r>
            <a:r>
              <a:rPr lang="pl-PL" sz="1800" b="0" i="0" u="none" strike="noStrike" baseline="0" dirty="0">
                <a:latin typeface="Times New Roman" panose="02020603050405020304" pitchFamily="18" charset="0"/>
                <a:cs typeface="Times New Roman" panose="02020603050405020304" pitchFamily="18" charset="0"/>
              </a:rPr>
              <a:t>.</a:t>
            </a:r>
          </a:p>
          <a:p>
            <a:pPr algn="just"/>
            <a:endParaRPr lang="pl-PL" sz="1800" dirty="0">
              <a:latin typeface="Times New Roman" panose="02020603050405020304" pitchFamily="18" charset="0"/>
              <a:cs typeface="Times New Roman" panose="02020603050405020304" pitchFamily="18" charset="0"/>
            </a:endParaRPr>
          </a:p>
          <a:p>
            <a:pPr algn="just"/>
            <a:endParaRPr lang="pl-PL" sz="1800" dirty="0">
              <a:latin typeface="Times New Roman" panose="02020603050405020304" pitchFamily="18" charset="0"/>
              <a:cs typeface="Times New Roman" panose="02020603050405020304" pitchFamily="18" charset="0"/>
            </a:endParaRPr>
          </a:p>
          <a:p>
            <a:pPr marL="0" indent="0" algn="just">
              <a:buNone/>
            </a:pPr>
            <a:r>
              <a:rPr lang="pl-PL" sz="1800" dirty="0">
                <a:latin typeface="Times New Roman" panose="02020603050405020304" pitchFamily="18" charset="0"/>
                <a:cs typeface="Times New Roman" panose="02020603050405020304" pitchFamily="18" charset="0"/>
              </a:rPr>
              <a:t>Celem lepszego poznania zagadnienia polecam pozycję: </a:t>
            </a:r>
            <a:endParaRPr lang="pl-PL"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D64FD77A-7C25-8648-6EBA-509F0C048B8A}"/>
              </a:ext>
            </a:extLst>
          </p:cNvPr>
          <p:cNvPicPr>
            <a:picLocks noChangeAspect="1"/>
          </p:cNvPicPr>
          <p:nvPr/>
        </p:nvPicPr>
        <p:blipFill>
          <a:blip r:embed="rId2"/>
          <a:stretch>
            <a:fillRect/>
          </a:stretch>
        </p:blipFill>
        <p:spPr>
          <a:xfrm>
            <a:off x="7115380" y="2919896"/>
            <a:ext cx="2857425" cy="3938104"/>
          </a:xfrm>
          <a:prstGeom prst="rect">
            <a:avLst/>
          </a:prstGeom>
        </p:spPr>
      </p:pic>
    </p:spTree>
    <p:extLst>
      <p:ext uri="{BB962C8B-B14F-4D97-AF65-F5344CB8AC3E}">
        <p14:creationId xmlns:p14="http://schemas.microsoft.com/office/powerpoint/2010/main" val="391528276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0F65C6-E8C8-DF80-B3FF-71DBFAEEA4A5}"/>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Obwody RLC – układ rezonansowy</a:t>
            </a:r>
          </a:p>
        </p:txBody>
      </p:sp>
      <p:sp>
        <p:nvSpPr>
          <p:cNvPr id="3" name="Symbol zastępczy zawartości 2">
            <a:extLst>
              <a:ext uri="{FF2B5EF4-FFF2-40B4-BE49-F238E27FC236}">
                <a16:creationId xmlns:a16="http://schemas.microsoft.com/office/drawing/2014/main" id="{D8056105-D20C-99AD-0D0F-5F245A65C8FF}"/>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 układzie rezonansowym następuje wzajemna wymiana energii w polu elektrycznym kondensatora oraz elektromagnetycznym cewki przy jednoczesnym tłumieniu faz poprzez rozpraszające działanie rezystancji. </a:t>
            </a:r>
          </a:p>
          <a:p>
            <a:pPr marL="0" indent="0" algn="just">
              <a:buNone/>
            </a:pPr>
            <a:r>
              <a:rPr lang="pl-PL" sz="2400" dirty="0">
                <a:latin typeface="Times New Roman" panose="02020603050405020304" pitchFamily="18" charset="0"/>
                <a:cs typeface="Times New Roman" panose="02020603050405020304" pitchFamily="18" charset="0"/>
              </a:rPr>
              <a:t>Układy rezonansowe stosowane są powszechnie m.in. w technologii radiowej oraz energoelektronice</a:t>
            </a:r>
          </a:p>
        </p:txBody>
      </p:sp>
    </p:spTree>
    <p:extLst>
      <p:ext uri="{BB962C8B-B14F-4D97-AF65-F5344CB8AC3E}">
        <p14:creationId xmlns:p14="http://schemas.microsoft.com/office/powerpoint/2010/main" val="2322805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B9E502-B421-EF31-306C-273EB60B9169}"/>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prąd</a:t>
            </a:r>
          </a:p>
        </p:txBody>
      </p:sp>
      <p:sp>
        <p:nvSpPr>
          <p:cNvPr id="3" name="Symbol zastępczy zawartości 2">
            <a:extLst>
              <a:ext uri="{FF2B5EF4-FFF2-40B4-BE49-F238E27FC236}">
                <a16:creationId xmlns:a16="http://schemas.microsoft.com/office/drawing/2014/main" id="{358FE478-D817-14B3-51BC-D391E2314C47}"/>
              </a:ext>
            </a:extLst>
          </p:cNvPr>
          <p:cNvSpPr>
            <a:spLocks noGrp="1"/>
          </p:cNvSpPr>
          <p:nvPr>
            <p:ph idx="1"/>
          </p:nvPr>
        </p:nvSpPr>
        <p:spPr>
          <a:xfrm>
            <a:off x="838200" y="1825625"/>
            <a:ext cx="10515600" cy="802723"/>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Do pomiaru prądu stosujemy amperomierz. Podłączony jest on szeregowo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z mierzoną wartością prądu w danej gałęzi obwodu.</a:t>
            </a:r>
          </a:p>
          <a:p>
            <a:pPr marL="3657600" lvl="8" indent="0" algn="just">
              <a:buNone/>
            </a:pPr>
            <a:endParaRPr lang="pl-PL" sz="16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DD8227F2-E0A8-2A18-0400-C5F80A9BE868}"/>
              </a:ext>
            </a:extLst>
          </p:cNvPr>
          <p:cNvPicPr>
            <a:picLocks noChangeAspect="1"/>
          </p:cNvPicPr>
          <p:nvPr/>
        </p:nvPicPr>
        <p:blipFill>
          <a:blip r:embed="rId3"/>
          <a:stretch>
            <a:fillRect/>
          </a:stretch>
        </p:blipFill>
        <p:spPr>
          <a:xfrm>
            <a:off x="838200" y="2930738"/>
            <a:ext cx="3094966" cy="3105694"/>
          </a:xfrm>
          <a:prstGeom prst="rect">
            <a:avLst/>
          </a:prstGeom>
        </p:spPr>
      </p:pic>
      <p:sp>
        <p:nvSpPr>
          <p:cNvPr id="6" name="pole tekstowe 5">
            <a:extLst>
              <a:ext uri="{FF2B5EF4-FFF2-40B4-BE49-F238E27FC236}">
                <a16:creationId xmlns:a16="http://schemas.microsoft.com/office/drawing/2014/main" id="{73F79488-CBCD-6597-C465-AFDD3DE27702}"/>
              </a:ext>
            </a:extLst>
          </p:cNvPr>
          <p:cNvSpPr txBox="1"/>
          <p:nvPr/>
        </p:nvSpPr>
        <p:spPr>
          <a:xfrm>
            <a:off x="7433164" y="3271316"/>
            <a:ext cx="4427532" cy="2308324"/>
          </a:xfrm>
          <a:prstGeom prst="rect">
            <a:avLst/>
          </a:prstGeom>
          <a:noFill/>
        </p:spPr>
        <p:txBody>
          <a:bodyPr wrap="square" rtlCol="0">
            <a:spAutoFit/>
          </a:bodyPr>
          <a:lstStyle/>
          <a:p>
            <a:pPr algn="just"/>
            <a:r>
              <a:rPr lang="pl-PL" sz="2400" dirty="0">
                <a:latin typeface="Times New Roman" panose="02020603050405020304" pitchFamily="18" charset="0"/>
                <a:cs typeface="Times New Roman" panose="02020603050405020304" pitchFamily="18" charset="0"/>
              </a:rPr>
              <a:t>Poniższy schemat zawiera: źródło napięcia E1 wraz z rezystancją wewnętrzną </a:t>
            </a:r>
            <a:r>
              <a:rPr lang="pl-PL" sz="2400" dirty="0" err="1">
                <a:latin typeface="Times New Roman" panose="02020603050405020304" pitchFamily="18" charset="0"/>
                <a:cs typeface="Times New Roman" panose="02020603050405020304" pitchFamily="18" charset="0"/>
              </a:rPr>
              <a:t>Rw</a:t>
            </a:r>
            <a:r>
              <a:rPr lang="pl-PL" sz="2400" dirty="0">
                <a:latin typeface="Times New Roman" panose="02020603050405020304" pitchFamily="18" charset="0"/>
                <a:cs typeface="Times New Roman" panose="02020603050405020304" pitchFamily="18" charset="0"/>
              </a:rPr>
              <a:t>, odbiornik reprezentowany przez rezystancję R oraz amperomierz oznaczony jako A.</a:t>
            </a:r>
          </a:p>
        </p:txBody>
      </p:sp>
      <p:sp>
        <p:nvSpPr>
          <p:cNvPr id="7" name="pole tekstowe 6">
            <a:extLst>
              <a:ext uri="{FF2B5EF4-FFF2-40B4-BE49-F238E27FC236}">
                <a16:creationId xmlns:a16="http://schemas.microsoft.com/office/drawing/2014/main" id="{CD16E8E8-27C6-EDF1-A009-92184721637A}"/>
              </a:ext>
            </a:extLst>
          </p:cNvPr>
          <p:cNvSpPr txBox="1"/>
          <p:nvPr/>
        </p:nvSpPr>
        <p:spPr>
          <a:xfrm>
            <a:off x="961199" y="6231265"/>
            <a:ext cx="3819031" cy="523220"/>
          </a:xfrm>
          <a:prstGeom prst="rect">
            <a:avLst/>
          </a:prstGeom>
          <a:noFill/>
        </p:spPr>
        <p:txBody>
          <a:bodyPr wrap="square" rtlCol="0">
            <a:spAutoFit/>
          </a:bodyPr>
          <a:lstStyle/>
          <a:p>
            <a:r>
              <a:rPr lang="pl-PL" sz="1400" dirty="0">
                <a:latin typeface="Times New Roman" panose="02020603050405020304" pitchFamily="18" charset="0"/>
                <a:cs typeface="Times New Roman" panose="02020603050405020304" pitchFamily="18" charset="0"/>
              </a:rPr>
              <a:t>Źródło: </a:t>
            </a:r>
            <a:r>
              <a:rPr lang="pl-PL" sz="1400" dirty="0">
                <a:latin typeface="Times New Roman" panose="02020603050405020304" pitchFamily="18" charset="0"/>
                <a:cs typeface="Times New Roman" panose="02020603050405020304" pitchFamily="18" charset="0"/>
                <a:hlinkClick r:id="rId4"/>
              </a:rPr>
              <a:t>https://www.medianauka.pl/amperomierz</a:t>
            </a:r>
            <a:endParaRPr lang="pl-PL" sz="1400" dirty="0">
              <a:latin typeface="Times New Roman" panose="02020603050405020304" pitchFamily="18" charset="0"/>
              <a:cs typeface="Times New Roman" panose="02020603050405020304" pitchFamily="18" charset="0"/>
            </a:endParaRPr>
          </a:p>
          <a:p>
            <a:r>
              <a:rPr lang="pl-PL" sz="1400" dirty="0">
                <a:latin typeface="Times New Roman" panose="02020603050405020304" pitchFamily="18" charset="0"/>
                <a:cs typeface="Times New Roman" panose="02020603050405020304" pitchFamily="18" charset="0"/>
              </a:rPr>
              <a:t>oraz: https://e-mierniki.pl/</a:t>
            </a:r>
          </a:p>
        </p:txBody>
      </p:sp>
      <p:pic>
        <p:nvPicPr>
          <p:cNvPr id="2050" name="Picture 2" descr="amperomierz">
            <a:extLst>
              <a:ext uri="{FF2B5EF4-FFF2-40B4-BE49-F238E27FC236}">
                <a16:creationId xmlns:a16="http://schemas.microsoft.com/office/drawing/2014/main" id="{199AA4CA-F042-FE7D-6E3E-8D9CF5BC5B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5661" y="2930738"/>
            <a:ext cx="1875182" cy="1875182"/>
          </a:xfrm>
          <a:prstGeom prst="rect">
            <a:avLst/>
          </a:prstGeom>
          <a:noFill/>
          <a:extLst>
            <a:ext uri="{909E8E84-426E-40DD-AFC4-6F175D3DCCD1}">
              <a14:hiddenFill xmlns:a14="http://schemas.microsoft.com/office/drawing/2010/main">
                <a:solidFill>
                  <a:srgbClr val="FFFFFF"/>
                </a:solidFill>
              </a14:hiddenFill>
            </a:ext>
          </a:extLst>
        </p:spPr>
      </p:pic>
      <p:pic>
        <p:nvPicPr>
          <p:cNvPr id="9" name="Obraz 8">
            <a:extLst>
              <a:ext uri="{FF2B5EF4-FFF2-40B4-BE49-F238E27FC236}">
                <a16:creationId xmlns:a16="http://schemas.microsoft.com/office/drawing/2014/main" id="{9DDD3E19-8C11-49F6-7DEC-D24E20D41B60}"/>
              </a:ext>
            </a:extLst>
          </p:cNvPr>
          <p:cNvPicPr>
            <a:picLocks noChangeAspect="1"/>
          </p:cNvPicPr>
          <p:nvPr/>
        </p:nvPicPr>
        <p:blipFill>
          <a:blip r:embed="rId6"/>
          <a:stretch>
            <a:fillRect/>
          </a:stretch>
        </p:blipFill>
        <p:spPr>
          <a:xfrm>
            <a:off x="5943936" y="5007625"/>
            <a:ext cx="957901" cy="1623390"/>
          </a:xfrm>
          <a:prstGeom prst="rect">
            <a:avLst/>
          </a:prstGeom>
        </p:spPr>
      </p:pic>
    </p:spTree>
    <p:extLst>
      <p:ext uri="{BB962C8B-B14F-4D97-AF65-F5344CB8AC3E}">
        <p14:creationId xmlns:p14="http://schemas.microsoft.com/office/powerpoint/2010/main" val="19581565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2863740-4862-6A55-DF89-DBBCA55FC10C}"/>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Obwody RLC – układ rezonansowy</a:t>
            </a:r>
          </a:p>
        </p:txBody>
      </p:sp>
      <p:sp>
        <p:nvSpPr>
          <p:cNvPr id="3" name="Symbol zastępczy zawartości 2">
            <a:extLst>
              <a:ext uri="{FF2B5EF4-FFF2-40B4-BE49-F238E27FC236}">
                <a16:creationId xmlns:a16="http://schemas.microsoft.com/office/drawing/2014/main" id="{205384B7-687B-C365-ED92-43DEF4639F6F}"/>
              </a:ext>
            </a:extLst>
          </p:cNvPr>
          <p:cNvSpPr>
            <a:spLocks noGrp="1"/>
          </p:cNvSpPr>
          <p:nvPr>
            <p:ph idx="1"/>
          </p:nvPr>
        </p:nvSpPr>
        <p:spPr/>
        <p:txBody>
          <a:bodyPr>
            <a:normAutofit/>
          </a:bodyPr>
          <a:lstStyle/>
          <a:p>
            <a:pPr marL="0" indent="0" algn="just">
              <a:buNone/>
            </a:pPr>
            <a:r>
              <a:rPr lang="pl-PL" sz="2400" b="0" i="0" u="none" strike="noStrike" baseline="0" dirty="0">
                <a:latin typeface="Times New Roman" panose="02020603050405020304" pitchFamily="18" charset="0"/>
                <a:cs typeface="Times New Roman" panose="02020603050405020304" pitchFamily="18" charset="0"/>
              </a:rPr>
              <a:t>W szeregowym obwodzie rezonansowym płynący prąd można wyrazić jako równanie operatorowe:</a:t>
            </a:r>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F468DC01-3A93-540A-34DE-C8E89CD997D9}"/>
              </a:ext>
            </a:extLst>
          </p:cNvPr>
          <p:cNvPicPr>
            <a:picLocks noChangeAspect="1"/>
          </p:cNvPicPr>
          <p:nvPr/>
        </p:nvPicPr>
        <p:blipFill>
          <a:blip r:embed="rId2"/>
          <a:stretch>
            <a:fillRect/>
          </a:stretch>
        </p:blipFill>
        <p:spPr>
          <a:xfrm>
            <a:off x="522287" y="2977735"/>
            <a:ext cx="4848225" cy="2457450"/>
          </a:xfrm>
          <a:prstGeom prst="rect">
            <a:avLst/>
          </a:prstGeom>
        </p:spPr>
      </p:pic>
      <p:pic>
        <p:nvPicPr>
          <p:cNvPr id="7" name="Obraz 6">
            <a:extLst>
              <a:ext uri="{FF2B5EF4-FFF2-40B4-BE49-F238E27FC236}">
                <a16:creationId xmlns:a16="http://schemas.microsoft.com/office/drawing/2014/main" id="{976559F7-A7C5-0D18-F25C-24D69977E568}"/>
              </a:ext>
            </a:extLst>
          </p:cNvPr>
          <p:cNvPicPr>
            <a:picLocks noChangeAspect="1"/>
          </p:cNvPicPr>
          <p:nvPr/>
        </p:nvPicPr>
        <p:blipFill>
          <a:blip r:embed="rId3"/>
          <a:stretch>
            <a:fillRect/>
          </a:stretch>
        </p:blipFill>
        <p:spPr>
          <a:xfrm>
            <a:off x="7077420" y="3224144"/>
            <a:ext cx="2905125" cy="1752600"/>
          </a:xfrm>
          <a:prstGeom prst="rect">
            <a:avLst/>
          </a:prstGeom>
        </p:spPr>
      </p:pic>
    </p:spTree>
    <p:extLst>
      <p:ext uri="{BB962C8B-B14F-4D97-AF65-F5344CB8AC3E}">
        <p14:creationId xmlns:p14="http://schemas.microsoft.com/office/powerpoint/2010/main" val="428779827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216FDE-5820-C034-7B8A-654CF53338F4}"/>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Obwody RLC – układ rezonansowy</a:t>
            </a:r>
          </a:p>
        </p:txBody>
      </p:sp>
      <p:sp>
        <p:nvSpPr>
          <p:cNvPr id="3" name="Symbol zastępczy zawartości 2">
            <a:extLst>
              <a:ext uri="{FF2B5EF4-FFF2-40B4-BE49-F238E27FC236}">
                <a16:creationId xmlns:a16="http://schemas.microsoft.com/office/drawing/2014/main" id="{CBE7082C-F6A0-0E1E-6CED-AD761A947223}"/>
              </a:ext>
            </a:extLst>
          </p:cNvPr>
          <p:cNvSpPr>
            <a:spLocks noGrp="1"/>
          </p:cNvSpPr>
          <p:nvPr>
            <p:ph idx="1"/>
          </p:nvPr>
        </p:nvSpPr>
        <p:spPr/>
        <p:txBody>
          <a:bodyPr/>
          <a:lstStyle/>
          <a:p>
            <a:pPr marL="0" indent="0">
              <a:buNone/>
            </a:pPr>
            <a:r>
              <a:rPr lang="pl-PL" sz="1800" b="0" i="0" u="none" strike="noStrike" baseline="0">
                <a:latin typeface="Times New Roman" panose="02020603050405020304" pitchFamily="18" charset="0"/>
                <a:cs typeface="Times New Roman" panose="02020603050405020304" pitchFamily="18" charset="0"/>
              </a:rPr>
              <a:t>Rozwiązanie w dziedzinie czasu można uzyskać stosując odwrotną transformatę Laplace’a:</a:t>
            </a:r>
            <a:endParaRPr lang="pl-PL">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753B5C72-5A6A-02FB-CFD8-BA2ACF1AA174}"/>
              </a:ext>
            </a:extLst>
          </p:cNvPr>
          <p:cNvPicPr>
            <a:picLocks noChangeAspect="1"/>
          </p:cNvPicPr>
          <p:nvPr/>
        </p:nvPicPr>
        <p:blipFill>
          <a:blip r:embed="rId3"/>
          <a:stretch>
            <a:fillRect/>
          </a:stretch>
        </p:blipFill>
        <p:spPr>
          <a:xfrm>
            <a:off x="2211249" y="2265500"/>
            <a:ext cx="7610475" cy="1266825"/>
          </a:xfrm>
          <a:prstGeom prst="rect">
            <a:avLst/>
          </a:prstGeom>
        </p:spPr>
      </p:pic>
      <p:sp>
        <p:nvSpPr>
          <p:cNvPr id="7" name="pole tekstowe 6">
            <a:extLst>
              <a:ext uri="{FF2B5EF4-FFF2-40B4-BE49-F238E27FC236}">
                <a16:creationId xmlns:a16="http://schemas.microsoft.com/office/drawing/2014/main" id="{24B81352-F378-A34A-6448-25BC7E6EAAC6}"/>
              </a:ext>
            </a:extLst>
          </p:cNvPr>
          <p:cNvSpPr txBox="1"/>
          <p:nvPr/>
        </p:nvSpPr>
        <p:spPr>
          <a:xfrm>
            <a:off x="927652" y="3539629"/>
            <a:ext cx="10787270" cy="646331"/>
          </a:xfrm>
          <a:prstGeom prst="rect">
            <a:avLst/>
          </a:prstGeom>
          <a:noFill/>
        </p:spPr>
        <p:txBody>
          <a:bodyPr wrap="square">
            <a:spAutoFit/>
          </a:bodyPr>
          <a:lstStyle/>
          <a:p>
            <a:pPr algn="l"/>
            <a:r>
              <a:rPr lang="pl-PL" sz="1800" b="0" i="0" u="none" strike="noStrike" baseline="0">
                <a:latin typeface="Times New Roman" panose="02020603050405020304" pitchFamily="18" charset="0"/>
                <a:cs typeface="Times New Roman" panose="02020603050405020304" pitchFamily="18" charset="0"/>
              </a:rPr>
              <a:t>W zależności od tłumienia δ otrzymuje się trzy rozwiązania: periodyczne, aperiodyczne i</a:t>
            </a:r>
          </a:p>
          <a:p>
            <a:pPr algn="l"/>
            <a:r>
              <a:rPr lang="pl-PL" sz="1800" b="0" i="0" u="none" strike="noStrike" baseline="0">
                <a:latin typeface="Times New Roman" panose="02020603050405020304" pitchFamily="18" charset="0"/>
                <a:cs typeface="Times New Roman" panose="02020603050405020304" pitchFamily="18" charset="0"/>
              </a:rPr>
              <a:t>krytyczne.</a:t>
            </a:r>
            <a:endParaRPr lang="pl-PL">
              <a:latin typeface="Times New Roman" panose="02020603050405020304" pitchFamily="18" charset="0"/>
              <a:cs typeface="Times New Roman" panose="02020603050405020304" pitchFamily="18" charset="0"/>
            </a:endParaRPr>
          </a:p>
        </p:txBody>
      </p:sp>
      <p:sp>
        <p:nvSpPr>
          <p:cNvPr id="9" name="pole tekstowe 8">
            <a:extLst>
              <a:ext uri="{FF2B5EF4-FFF2-40B4-BE49-F238E27FC236}">
                <a16:creationId xmlns:a16="http://schemas.microsoft.com/office/drawing/2014/main" id="{D46B00ED-BD8E-BF37-09C4-E60C7C6503F4}"/>
              </a:ext>
            </a:extLst>
          </p:cNvPr>
          <p:cNvSpPr txBox="1"/>
          <p:nvPr/>
        </p:nvSpPr>
        <p:spPr>
          <a:xfrm>
            <a:off x="927652" y="4343160"/>
            <a:ext cx="6096000" cy="369332"/>
          </a:xfrm>
          <a:prstGeom prst="rect">
            <a:avLst/>
          </a:prstGeom>
          <a:noFill/>
        </p:spPr>
        <p:txBody>
          <a:bodyPr wrap="square">
            <a:spAutoFit/>
          </a:bodyPr>
          <a:lstStyle/>
          <a:p>
            <a:r>
              <a:rPr lang="pl-PL" sz="1800" b="0" i="0" u="none" strike="noStrike" baseline="0">
                <a:latin typeface="Times New Roman" panose="02020603050405020304" pitchFamily="18" charset="0"/>
                <a:cs typeface="Times New Roman" panose="02020603050405020304" pitchFamily="18" charset="0"/>
              </a:rPr>
              <a:t>Impedancja szeregowa obwodu wynosi:</a:t>
            </a:r>
            <a:endParaRPr lang="pl-PL">
              <a:latin typeface="Times New Roman" panose="02020603050405020304" pitchFamily="18" charset="0"/>
              <a:cs typeface="Times New Roman" panose="02020603050405020304" pitchFamily="18" charset="0"/>
            </a:endParaRPr>
          </a:p>
        </p:txBody>
      </p:sp>
      <p:pic>
        <p:nvPicPr>
          <p:cNvPr id="11" name="Obraz 10">
            <a:extLst>
              <a:ext uri="{FF2B5EF4-FFF2-40B4-BE49-F238E27FC236}">
                <a16:creationId xmlns:a16="http://schemas.microsoft.com/office/drawing/2014/main" id="{FF0F9D64-5C9F-0188-45DD-43D1F6072CC2}"/>
              </a:ext>
            </a:extLst>
          </p:cNvPr>
          <p:cNvPicPr>
            <a:picLocks noChangeAspect="1"/>
          </p:cNvPicPr>
          <p:nvPr/>
        </p:nvPicPr>
        <p:blipFill>
          <a:blip r:embed="rId4"/>
          <a:stretch>
            <a:fillRect/>
          </a:stretch>
        </p:blipFill>
        <p:spPr>
          <a:xfrm>
            <a:off x="1015515" y="4879342"/>
            <a:ext cx="2695575" cy="1304925"/>
          </a:xfrm>
          <a:prstGeom prst="rect">
            <a:avLst/>
          </a:prstGeom>
        </p:spPr>
      </p:pic>
      <p:pic>
        <p:nvPicPr>
          <p:cNvPr id="13" name="Obraz 12">
            <a:extLst>
              <a:ext uri="{FF2B5EF4-FFF2-40B4-BE49-F238E27FC236}">
                <a16:creationId xmlns:a16="http://schemas.microsoft.com/office/drawing/2014/main" id="{E929AE6C-5E83-A80E-8E38-5022F37CF599}"/>
              </a:ext>
            </a:extLst>
          </p:cNvPr>
          <p:cNvPicPr>
            <a:picLocks noChangeAspect="1"/>
          </p:cNvPicPr>
          <p:nvPr/>
        </p:nvPicPr>
        <p:blipFill>
          <a:blip r:embed="rId5"/>
          <a:stretch>
            <a:fillRect/>
          </a:stretch>
        </p:blipFill>
        <p:spPr>
          <a:xfrm>
            <a:off x="7459662" y="4735501"/>
            <a:ext cx="3571875" cy="1476375"/>
          </a:xfrm>
          <a:prstGeom prst="rect">
            <a:avLst/>
          </a:prstGeom>
        </p:spPr>
      </p:pic>
      <p:sp>
        <p:nvSpPr>
          <p:cNvPr id="15" name="pole tekstowe 14">
            <a:extLst>
              <a:ext uri="{FF2B5EF4-FFF2-40B4-BE49-F238E27FC236}">
                <a16:creationId xmlns:a16="http://schemas.microsoft.com/office/drawing/2014/main" id="{9B2EFC00-67DE-0CD3-1B1C-CDD4337900FE}"/>
              </a:ext>
            </a:extLst>
          </p:cNvPr>
          <p:cNvSpPr txBox="1"/>
          <p:nvPr/>
        </p:nvSpPr>
        <p:spPr>
          <a:xfrm>
            <a:off x="8216348" y="4340932"/>
            <a:ext cx="2874733" cy="369332"/>
          </a:xfrm>
          <a:prstGeom prst="rect">
            <a:avLst/>
          </a:prstGeom>
          <a:noFill/>
        </p:spPr>
        <p:txBody>
          <a:bodyPr wrap="square">
            <a:spAutoFit/>
          </a:bodyPr>
          <a:lstStyle/>
          <a:p>
            <a:r>
              <a:rPr lang="pl-PL" sz="1800" b="0" i="0" u="none" strike="noStrike" baseline="0">
                <a:latin typeface="Times New Roman" panose="02020603050405020304" pitchFamily="18" charset="0"/>
                <a:cs typeface="Times New Roman" panose="02020603050405020304" pitchFamily="18" charset="0"/>
              </a:rPr>
              <a:t>Zatem jej moduł wynosi:</a:t>
            </a:r>
            <a:endParaRPr lang="pl-PL">
              <a:latin typeface="Times New Roman" panose="02020603050405020304" pitchFamily="18" charset="0"/>
              <a:cs typeface="Times New Roman" panose="02020603050405020304" pitchFamily="18" charset="0"/>
            </a:endParaRPr>
          </a:p>
        </p:txBody>
      </p:sp>
      <p:sp>
        <p:nvSpPr>
          <p:cNvPr id="16" name="Strzałka: w prawo 15">
            <a:extLst>
              <a:ext uri="{FF2B5EF4-FFF2-40B4-BE49-F238E27FC236}">
                <a16:creationId xmlns:a16="http://schemas.microsoft.com/office/drawing/2014/main" id="{5A72BFBF-4376-5A83-8A57-318197AB4FF0}"/>
              </a:ext>
            </a:extLst>
          </p:cNvPr>
          <p:cNvSpPr/>
          <p:nvPr/>
        </p:nvSpPr>
        <p:spPr>
          <a:xfrm>
            <a:off x="4494696" y="5531804"/>
            <a:ext cx="2869095" cy="2814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335944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E10E07-6279-D06D-19EE-D1ABBD41F046}"/>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Obwody RLC – układ rezonansowy</a:t>
            </a:r>
          </a:p>
        </p:txBody>
      </p:sp>
      <p:sp>
        <p:nvSpPr>
          <p:cNvPr id="3" name="Symbol zastępczy zawartości 2">
            <a:extLst>
              <a:ext uri="{FF2B5EF4-FFF2-40B4-BE49-F238E27FC236}">
                <a16:creationId xmlns:a16="http://schemas.microsoft.com/office/drawing/2014/main" id="{2C8A79CD-97F5-42A8-870C-BF5537763E96}"/>
              </a:ext>
            </a:extLst>
          </p:cNvPr>
          <p:cNvSpPr>
            <a:spLocks noGrp="1"/>
          </p:cNvSpPr>
          <p:nvPr>
            <p:ph idx="1"/>
          </p:nvPr>
        </p:nvSpPr>
        <p:spPr>
          <a:xfrm>
            <a:off x="838200" y="1825625"/>
            <a:ext cx="10571328" cy="4351338"/>
          </a:xfrm>
        </p:spPr>
        <p:txBody>
          <a:bodyPr/>
          <a:lstStyle/>
          <a:p>
            <a:pPr marL="0" indent="0" algn="l">
              <a:buNone/>
            </a:pPr>
            <a:r>
              <a:rPr lang="pl-PL" sz="1800" b="0" i="0" u="none" strike="noStrike" baseline="0">
                <a:latin typeface="Times New Roman" panose="02020603050405020304" pitchFamily="18" charset="0"/>
                <a:cs typeface="Times New Roman" panose="02020603050405020304" pitchFamily="18" charset="0"/>
              </a:rPr>
              <a:t>W stanie rezonansu następuje zerowanie reaktancji (znoszenie się składowych napięciowych na kondensatorze i indukcyjności). Częstotliwość rezonansowa wynosi:</a:t>
            </a:r>
            <a:endParaRPr lang="pl-PL">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2A4961FF-3BE4-E3B9-87C5-79117DB45CC8}"/>
              </a:ext>
            </a:extLst>
          </p:cNvPr>
          <p:cNvPicPr>
            <a:picLocks noChangeAspect="1"/>
          </p:cNvPicPr>
          <p:nvPr/>
        </p:nvPicPr>
        <p:blipFill>
          <a:blip r:embed="rId2"/>
          <a:stretch>
            <a:fillRect/>
          </a:stretch>
        </p:blipFill>
        <p:spPr>
          <a:xfrm>
            <a:off x="5219700" y="2327654"/>
            <a:ext cx="1752600" cy="1238250"/>
          </a:xfrm>
          <a:prstGeom prst="rect">
            <a:avLst/>
          </a:prstGeom>
        </p:spPr>
      </p:pic>
      <p:sp>
        <p:nvSpPr>
          <p:cNvPr id="7" name="pole tekstowe 6">
            <a:extLst>
              <a:ext uri="{FF2B5EF4-FFF2-40B4-BE49-F238E27FC236}">
                <a16:creationId xmlns:a16="http://schemas.microsoft.com/office/drawing/2014/main" id="{DE559632-1B15-F732-8EED-46FD0DB5D0DE}"/>
              </a:ext>
            </a:extLst>
          </p:cNvPr>
          <p:cNvSpPr txBox="1"/>
          <p:nvPr/>
        </p:nvSpPr>
        <p:spPr>
          <a:xfrm>
            <a:off x="876300" y="3565904"/>
            <a:ext cx="6096000" cy="369332"/>
          </a:xfrm>
          <a:prstGeom prst="rect">
            <a:avLst/>
          </a:prstGeom>
          <a:noFill/>
        </p:spPr>
        <p:txBody>
          <a:bodyPr wrap="square">
            <a:spAutoFit/>
          </a:bodyPr>
          <a:lstStyle/>
          <a:p>
            <a:r>
              <a:rPr lang="pl-PL" sz="1800" b="0" i="0" u="none" strike="noStrike" baseline="0">
                <a:latin typeface="Times New Roman" panose="02020603050405020304" pitchFamily="18" charset="0"/>
                <a:cs typeface="Times New Roman" panose="02020603050405020304" pitchFamily="18" charset="0"/>
              </a:rPr>
              <a:t>a prąd płynący w obwodzie osiąga wartość maksymalną:</a:t>
            </a:r>
            <a:endParaRPr lang="pl-PL">
              <a:latin typeface="Times New Roman" panose="02020603050405020304" pitchFamily="18" charset="0"/>
              <a:cs typeface="Times New Roman" panose="02020603050405020304" pitchFamily="18" charset="0"/>
            </a:endParaRPr>
          </a:p>
        </p:txBody>
      </p:sp>
      <p:pic>
        <p:nvPicPr>
          <p:cNvPr id="9" name="Obraz 8">
            <a:extLst>
              <a:ext uri="{FF2B5EF4-FFF2-40B4-BE49-F238E27FC236}">
                <a16:creationId xmlns:a16="http://schemas.microsoft.com/office/drawing/2014/main" id="{0983443B-B601-EF76-46A4-F860CA71181F}"/>
              </a:ext>
            </a:extLst>
          </p:cNvPr>
          <p:cNvPicPr>
            <a:picLocks noChangeAspect="1"/>
          </p:cNvPicPr>
          <p:nvPr/>
        </p:nvPicPr>
        <p:blipFill>
          <a:blip r:embed="rId3"/>
          <a:stretch>
            <a:fillRect/>
          </a:stretch>
        </p:blipFill>
        <p:spPr>
          <a:xfrm>
            <a:off x="5429250" y="4067933"/>
            <a:ext cx="1333500" cy="952500"/>
          </a:xfrm>
          <a:prstGeom prst="rect">
            <a:avLst/>
          </a:prstGeom>
        </p:spPr>
      </p:pic>
      <p:sp>
        <p:nvSpPr>
          <p:cNvPr id="11" name="pole tekstowe 10">
            <a:extLst>
              <a:ext uri="{FF2B5EF4-FFF2-40B4-BE49-F238E27FC236}">
                <a16:creationId xmlns:a16="http://schemas.microsoft.com/office/drawing/2014/main" id="{727A356B-1299-91AB-2172-131588CE81BE}"/>
              </a:ext>
            </a:extLst>
          </p:cNvPr>
          <p:cNvSpPr txBox="1"/>
          <p:nvPr/>
        </p:nvSpPr>
        <p:spPr>
          <a:xfrm>
            <a:off x="838199" y="5109331"/>
            <a:ext cx="11117239" cy="646331"/>
          </a:xfrm>
          <a:prstGeom prst="rect">
            <a:avLst/>
          </a:prstGeom>
          <a:noFill/>
        </p:spPr>
        <p:txBody>
          <a:bodyPr wrap="square">
            <a:spAutoFit/>
          </a:bodyPr>
          <a:lstStyle/>
          <a:p>
            <a:pPr algn="l"/>
            <a:r>
              <a:rPr lang="pl-PL" sz="1800" b="0" i="0" u="none" strike="noStrike" baseline="0">
                <a:latin typeface="Times New Roman" panose="02020603050405020304" pitchFamily="18" charset="0"/>
                <a:cs typeface="Times New Roman" panose="02020603050405020304" pitchFamily="18" charset="0"/>
              </a:rPr>
              <a:t>Układ RLC może być traktowany jako filtr tłumiący wszystkie częstotliwości za wyjątkiem ω</a:t>
            </a:r>
            <a:r>
              <a:rPr lang="pl-PL" sz="1050" b="0" i="0" u="none" strike="noStrike" baseline="0">
                <a:latin typeface="Times New Roman" panose="02020603050405020304" pitchFamily="18" charset="0"/>
                <a:cs typeface="Times New Roman" panose="02020603050405020304" pitchFamily="18" charset="0"/>
              </a:rPr>
              <a:t>0</a:t>
            </a:r>
            <a:r>
              <a:rPr lang="pl-PL" sz="1800" b="0" i="0" u="none" strike="noStrike" baseline="0">
                <a:latin typeface="Times New Roman" panose="02020603050405020304" pitchFamily="18" charset="0"/>
                <a:cs typeface="Times New Roman" panose="02020603050405020304" pitchFamily="18" charset="0"/>
              </a:rPr>
              <a:t>. Kształt charakterystyki amplitudowej k(</a:t>
            </a:r>
            <a:r>
              <a:rPr lang="pl-PL" sz="1800" b="0" i="0" u="none" strike="noStrike" baseline="0" err="1">
                <a:latin typeface="Times New Roman" panose="02020603050405020304" pitchFamily="18" charset="0"/>
                <a:cs typeface="Times New Roman" panose="02020603050405020304" pitchFamily="18" charset="0"/>
              </a:rPr>
              <a:t>jω</a:t>
            </a:r>
            <a:r>
              <a:rPr lang="pl-PL" sz="1800" b="0" i="0" u="none" strike="noStrike" baseline="0">
                <a:latin typeface="Times New Roman" panose="02020603050405020304" pitchFamily="18" charset="0"/>
                <a:cs typeface="Times New Roman" panose="02020603050405020304" pitchFamily="18" charset="0"/>
              </a:rPr>
              <a:t>) w znacznym stopniu zależy od dobroci układu:</a:t>
            </a:r>
            <a:endParaRPr lang="pl-PL">
              <a:latin typeface="Times New Roman" panose="02020603050405020304" pitchFamily="18" charset="0"/>
              <a:cs typeface="Times New Roman" panose="02020603050405020304" pitchFamily="18" charset="0"/>
            </a:endParaRPr>
          </a:p>
        </p:txBody>
      </p:sp>
      <p:pic>
        <p:nvPicPr>
          <p:cNvPr id="13" name="Obraz 12">
            <a:extLst>
              <a:ext uri="{FF2B5EF4-FFF2-40B4-BE49-F238E27FC236}">
                <a16:creationId xmlns:a16="http://schemas.microsoft.com/office/drawing/2014/main" id="{39BED3B8-67E2-3C7C-44E4-9BD6A03C8B30}"/>
              </a:ext>
            </a:extLst>
          </p:cNvPr>
          <p:cNvPicPr>
            <a:picLocks noChangeAspect="1"/>
          </p:cNvPicPr>
          <p:nvPr/>
        </p:nvPicPr>
        <p:blipFill>
          <a:blip r:embed="rId4"/>
          <a:stretch>
            <a:fillRect/>
          </a:stretch>
        </p:blipFill>
        <p:spPr>
          <a:xfrm>
            <a:off x="5410200" y="5844560"/>
            <a:ext cx="1352550" cy="933450"/>
          </a:xfrm>
          <a:prstGeom prst="rect">
            <a:avLst/>
          </a:prstGeom>
        </p:spPr>
      </p:pic>
      <p:sp>
        <p:nvSpPr>
          <p:cNvPr id="15" name="pole tekstowe 14">
            <a:extLst>
              <a:ext uri="{FF2B5EF4-FFF2-40B4-BE49-F238E27FC236}">
                <a16:creationId xmlns:a16="http://schemas.microsoft.com/office/drawing/2014/main" id="{30C57B85-0A06-9ACB-92BA-1DC890839B91}"/>
              </a:ext>
            </a:extLst>
          </p:cNvPr>
          <p:cNvSpPr txBox="1"/>
          <p:nvPr/>
        </p:nvSpPr>
        <p:spPr>
          <a:xfrm>
            <a:off x="8616288" y="6064448"/>
            <a:ext cx="3853217" cy="646331"/>
          </a:xfrm>
          <a:prstGeom prst="rect">
            <a:avLst/>
          </a:prstGeom>
          <a:noFill/>
        </p:spPr>
        <p:txBody>
          <a:bodyPr wrap="square">
            <a:spAutoFit/>
          </a:bodyPr>
          <a:lstStyle/>
          <a:p>
            <a:r>
              <a:rPr lang="pl-PL" sz="1800" b="0" i="0" u="none" strike="noStrike" baseline="0">
                <a:latin typeface="Times New Roman" panose="02020603050405020304" pitchFamily="18" charset="0"/>
                <a:cs typeface="Times New Roman" panose="02020603050405020304" pitchFamily="18" charset="0"/>
              </a:rPr>
              <a:t>Im większa dobroć tym mniejsze pasmo przenoszenia układu RLC.</a:t>
            </a:r>
            <a:endParaRPr lang="pl-P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917850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6BC5D96-92D9-334C-041C-AC8653E6448B}"/>
              </a:ext>
            </a:extLst>
          </p:cNvPr>
          <p:cNvSpPr>
            <a:spLocks noGrp="1"/>
          </p:cNvSpPr>
          <p:nvPr>
            <p:ph idx="1"/>
          </p:nvPr>
        </p:nvSpPr>
        <p:spPr>
          <a:xfrm>
            <a:off x="838200" y="2141537"/>
            <a:ext cx="10515600" cy="4351338"/>
          </a:xfrm>
        </p:spPr>
        <p:txBody>
          <a:bodyPr>
            <a:normAutofit fontScale="92500" lnSpcReduction="10000"/>
          </a:bodyPr>
          <a:lstStyle/>
          <a:p>
            <a:r>
              <a:rPr lang="pl-PL" dirty="0">
                <a:latin typeface="Times New Roman" panose="02020603050405020304" pitchFamily="18" charset="0"/>
                <a:cs typeface="Times New Roman" panose="02020603050405020304" pitchFamily="18" charset="0"/>
              </a:rPr>
              <a:t>Układy sieciowe</a:t>
            </a:r>
          </a:p>
          <a:p>
            <a:r>
              <a:rPr lang="pl-PL" dirty="0">
                <a:latin typeface="Times New Roman" panose="02020603050405020304" pitchFamily="18" charset="0"/>
                <a:cs typeface="Times New Roman" panose="02020603050405020304" pitchFamily="18" charset="0"/>
              </a:rPr>
              <a:t>Podstawowe elementy instalacji elektrycznej budynku mieszkalnego</a:t>
            </a:r>
          </a:p>
          <a:p>
            <a:pPr marL="0" indent="0">
              <a:buNone/>
            </a:pPr>
            <a:endParaRPr lang="pl-PL" dirty="0">
              <a:latin typeface="Times New Roman" panose="02020603050405020304" pitchFamily="18" charset="0"/>
              <a:cs typeface="Times New Roman" panose="02020603050405020304" pitchFamily="18" charset="0"/>
            </a:endParaRPr>
          </a:p>
          <a:p>
            <a:pPr lvl="1"/>
            <a:r>
              <a:rPr lang="pl-PL" dirty="0">
                <a:latin typeface="Times New Roman" panose="02020603050405020304" pitchFamily="18" charset="0"/>
                <a:cs typeface="Times New Roman" panose="02020603050405020304" pitchFamily="18" charset="0"/>
              </a:rPr>
              <a:t>WLZ </a:t>
            </a:r>
          </a:p>
          <a:p>
            <a:pPr lvl="1"/>
            <a:r>
              <a:rPr lang="pl-PL" dirty="0">
                <a:latin typeface="Times New Roman" panose="02020603050405020304" pitchFamily="18" charset="0"/>
                <a:cs typeface="Times New Roman" panose="02020603050405020304" pitchFamily="18" charset="0"/>
              </a:rPr>
              <a:t>Złącze pomiarowe</a:t>
            </a:r>
          </a:p>
          <a:p>
            <a:pPr lvl="1"/>
            <a:r>
              <a:rPr lang="pl-PL" dirty="0">
                <a:latin typeface="Times New Roman" panose="02020603050405020304" pitchFamily="18" charset="0"/>
                <a:cs typeface="Times New Roman" panose="02020603050405020304" pitchFamily="18" charset="0"/>
              </a:rPr>
              <a:t>Rozdzielnica Główna</a:t>
            </a:r>
          </a:p>
          <a:p>
            <a:pPr lvl="1"/>
            <a:r>
              <a:rPr lang="pl-PL" dirty="0">
                <a:latin typeface="Times New Roman" panose="02020603050405020304" pitchFamily="18" charset="0"/>
                <a:cs typeface="Times New Roman" panose="02020603050405020304" pitchFamily="18" charset="0"/>
              </a:rPr>
              <a:t>Uziemienie</a:t>
            </a:r>
          </a:p>
          <a:p>
            <a:pPr lvl="1"/>
            <a:r>
              <a:rPr lang="pl-PL" dirty="0">
                <a:latin typeface="Times New Roman" panose="02020603050405020304" pitchFamily="18" charset="0"/>
                <a:cs typeface="Times New Roman" panose="02020603050405020304" pitchFamily="18" charset="0"/>
              </a:rPr>
              <a:t>Ogranicznik przepięć</a:t>
            </a:r>
          </a:p>
          <a:p>
            <a:pPr lvl="1"/>
            <a:r>
              <a:rPr lang="pl-PL" dirty="0">
                <a:latin typeface="Times New Roman" panose="02020603050405020304" pitchFamily="18" charset="0"/>
                <a:cs typeface="Times New Roman" panose="02020603050405020304" pitchFamily="18" charset="0"/>
              </a:rPr>
              <a:t>Rozłącznik izolacyjny</a:t>
            </a:r>
          </a:p>
          <a:p>
            <a:pPr lvl="1"/>
            <a:r>
              <a:rPr lang="pl-PL" dirty="0">
                <a:latin typeface="Times New Roman" panose="02020603050405020304" pitchFamily="18" charset="0"/>
                <a:cs typeface="Times New Roman" panose="02020603050405020304" pitchFamily="18" charset="0"/>
              </a:rPr>
              <a:t>Wskaźnik zasilania</a:t>
            </a:r>
          </a:p>
          <a:p>
            <a:pPr lvl="1"/>
            <a:r>
              <a:rPr lang="pl-PL" dirty="0">
                <a:latin typeface="Times New Roman" panose="02020603050405020304" pitchFamily="18" charset="0"/>
                <a:cs typeface="Times New Roman" panose="02020603050405020304" pitchFamily="18" charset="0"/>
              </a:rPr>
              <a:t>Wyłącznik różnicowoprądowy</a:t>
            </a:r>
          </a:p>
          <a:p>
            <a:pPr lvl="1"/>
            <a:r>
              <a:rPr lang="pl-PL" dirty="0">
                <a:latin typeface="Times New Roman" panose="02020603050405020304" pitchFamily="18" charset="0"/>
                <a:cs typeface="Times New Roman" panose="02020603050405020304" pitchFamily="18" charset="0"/>
              </a:rPr>
              <a:t>Wyłącznik nadprądowy z członem zwarciowym</a:t>
            </a:r>
          </a:p>
          <a:p>
            <a:endParaRPr lang="pl-PL" dirty="0">
              <a:latin typeface="Times New Roman" panose="02020603050405020304" pitchFamily="18" charset="0"/>
              <a:cs typeface="Times New Roman" panose="02020603050405020304" pitchFamily="18" charset="0"/>
            </a:endParaRPr>
          </a:p>
          <a:p>
            <a:pPr marL="0" indent="0">
              <a:buNone/>
            </a:pPr>
            <a:endParaRPr lang="pl-PL" dirty="0">
              <a:latin typeface="Times New Roman" panose="02020603050405020304" pitchFamily="18" charset="0"/>
              <a:cs typeface="Times New Roman" panose="02020603050405020304" pitchFamily="18" charset="0"/>
            </a:endParaRPr>
          </a:p>
          <a:p>
            <a:endParaRPr lang="pl-PL" dirty="0">
              <a:latin typeface="Times New Roman" panose="02020603050405020304" pitchFamily="18" charset="0"/>
              <a:cs typeface="Times New Roman" panose="02020603050405020304" pitchFamily="18" charset="0"/>
            </a:endParaRPr>
          </a:p>
        </p:txBody>
      </p:sp>
      <p:sp>
        <p:nvSpPr>
          <p:cNvPr id="4" name="Tytuł 1">
            <a:extLst>
              <a:ext uri="{FF2B5EF4-FFF2-40B4-BE49-F238E27FC236}">
                <a16:creationId xmlns:a16="http://schemas.microsoft.com/office/drawing/2014/main" id="{8F573D78-F999-0ACC-DDF8-66BF76E6680B}"/>
              </a:ext>
            </a:extLst>
          </p:cNvPr>
          <p:cNvSpPr>
            <a:spLocks noGrp="1"/>
          </p:cNvSpPr>
          <p:nvPr>
            <p:ph type="title"/>
          </p:nvPr>
        </p:nvSpPr>
        <p:spPr>
          <a:xfrm>
            <a:off x="838200" y="365125"/>
            <a:ext cx="10515600" cy="1325563"/>
          </a:xfrm>
        </p:spPr>
        <p:txBody>
          <a:bodyPr>
            <a:normAutofit fontScale="90000"/>
          </a:bodyPr>
          <a:lstStyle/>
          <a:p>
            <a:pPr algn="ctr"/>
            <a:r>
              <a:rPr lang="pl-PL" dirty="0">
                <a:latin typeface="Times New Roman" panose="02020603050405020304" pitchFamily="18" charset="0"/>
                <a:cs typeface="Times New Roman" panose="02020603050405020304" pitchFamily="18" charset="0"/>
              </a:rPr>
              <a:t>Moduł 2: Podstawy współczesnych instalacji elektrycznych budynków mieszkalnych w praktyce</a:t>
            </a:r>
          </a:p>
        </p:txBody>
      </p:sp>
    </p:spTree>
    <p:extLst>
      <p:ext uri="{BB962C8B-B14F-4D97-AF65-F5344CB8AC3E}">
        <p14:creationId xmlns:p14="http://schemas.microsoft.com/office/powerpoint/2010/main" val="280299546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7A4563-252A-C866-39DD-55B85AD70C11}"/>
              </a:ext>
            </a:extLst>
          </p:cNvPr>
          <p:cNvSpPr>
            <a:spLocks noGrp="1"/>
          </p:cNvSpPr>
          <p:nvPr>
            <p:ph type="title"/>
          </p:nvPr>
        </p:nvSpPr>
        <p:spPr/>
        <p:txBody>
          <a:bodyPr>
            <a:normAutofit/>
          </a:bodyPr>
          <a:lstStyle/>
          <a:p>
            <a:pPr algn="ctr">
              <a:lnSpc>
                <a:spcPts val="4350"/>
              </a:lnSpc>
              <a:spcBef>
                <a:spcPts val="450"/>
              </a:spcBef>
              <a:spcAft>
                <a:spcPts val="375"/>
              </a:spcAft>
            </a:pPr>
            <a:r>
              <a:rPr lang="pl-PL" sz="4000" i="0" dirty="0">
                <a:solidFill>
                  <a:srgbClr val="222222"/>
                </a:solidFill>
                <a:effectLst/>
                <a:latin typeface="Times New Roman" panose="02020603050405020304" pitchFamily="18" charset="0"/>
                <a:cs typeface="Times New Roman" panose="02020603050405020304" pitchFamily="18" charset="0"/>
              </a:rPr>
              <a:t>Układy sieciowe TN-C, TN-S, TN-C-S, TT, IT</a:t>
            </a:r>
          </a:p>
        </p:txBody>
      </p:sp>
      <p:sp>
        <p:nvSpPr>
          <p:cNvPr id="3" name="Symbol zastępczy zawartości 2">
            <a:extLst>
              <a:ext uri="{FF2B5EF4-FFF2-40B4-BE49-F238E27FC236}">
                <a16:creationId xmlns:a16="http://schemas.microsoft.com/office/drawing/2014/main" id="{4EFA727F-60A1-2625-5584-AAA6F40CE7A8}"/>
              </a:ext>
            </a:extLst>
          </p:cNvPr>
          <p:cNvSpPr>
            <a:spLocks noGrp="1"/>
          </p:cNvSpPr>
          <p:nvPr>
            <p:ph idx="1"/>
          </p:nvPr>
        </p:nvSpPr>
        <p:spPr/>
        <p:txBody>
          <a:bodyPr>
            <a:normAutofit/>
          </a:bodyPr>
          <a:lstStyle/>
          <a:p>
            <a:pPr marL="0" indent="0" algn="just">
              <a:buNone/>
            </a:pPr>
            <a:r>
              <a:rPr lang="pl-PL" sz="2400" i="0" dirty="0">
                <a:solidFill>
                  <a:srgbClr val="222222"/>
                </a:solidFill>
                <a:effectLst/>
                <a:latin typeface="Times New Roman" panose="02020603050405020304" pitchFamily="18" charset="0"/>
                <a:cs typeface="Times New Roman" panose="02020603050405020304" pitchFamily="18" charset="0"/>
              </a:rPr>
              <a:t>Pierwsza litera oznacza związek pomiędzy układem sieci a potencjałem ziemi:</a:t>
            </a:r>
          </a:p>
          <a:p>
            <a:pPr marL="0" indent="0" algn="just">
              <a:buNone/>
            </a:pPr>
            <a:endParaRPr lang="pl-PL" sz="2400" b="1" dirty="0">
              <a:solidFill>
                <a:srgbClr val="222222"/>
              </a:solidFill>
              <a:latin typeface="Times New Roman" panose="02020603050405020304" pitchFamily="18" charset="0"/>
              <a:cs typeface="Times New Roman" panose="02020603050405020304" pitchFamily="18" charset="0"/>
            </a:endParaRPr>
          </a:p>
          <a:p>
            <a:pPr algn="just">
              <a:spcAft>
                <a:spcPts val="1800"/>
              </a:spcAft>
              <a:buNone/>
            </a:pPr>
            <a:r>
              <a:rPr lang="pl-PL" sz="2400" i="0" dirty="0">
                <a:solidFill>
                  <a:srgbClr val="222222"/>
                </a:solidFill>
                <a:effectLst/>
                <a:latin typeface="Times New Roman" panose="02020603050405020304" pitchFamily="18" charset="0"/>
                <a:cs typeface="Times New Roman" panose="02020603050405020304" pitchFamily="18" charset="0"/>
              </a:rPr>
              <a:t>T</a:t>
            </a:r>
            <a:r>
              <a:rPr lang="pl-PL" sz="2400" b="0" i="0" dirty="0">
                <a:solidFill>
                  <a:srgbClr val="222222"/>
                </a:solidFill>
                <a:effectLst/>
                <a:latin typeface="Times New Roman" panose="02020603050405020304" pitchFamily="18" charset="0"/>
                <a:cs typeface="Times New Roman" panose="02020603050405020304" pitchFamily="18" charset="0"/>
              </a:rPr>
              <a:t> – bezpośrednie połączenie jednego punktu układu sieci z ziemią. Najczęściej jest łączony z ziemią punkt neutralny instalacji;</a:t>
            </a:r>
          </a:p>
          <a:p>
            <a:pPr marL="0" indent="0" algn="just">
              <a:spcAft>
                <a:spcPts val="1800"/>
              </a:spcAft>
              <a:buNone/>
            </a:pPr>
            <a:r>
              <a:rPr lang="pl-PL" sz="2400" i="0" dirty="0">
                <a:solidFill>
                  <a:srgbClr val="222222"/>
                </a:solidFill>
                <a:effectLst/>
                <a:latin typeface="Times New Roman" panose="02020603050405020304" pitchFamily="18" charset="0"/>
                <a:cs typeface="Times New Roman" panose="02020603050405020304" pitchFamily="18" charset="0"/>
              </a:rPr>
              <a:t>I</a:t>
            </a:r>
            <a:r>
              <a:rPr lang="pl-PL" sz="2400" b="0" i="0" dirty="0">
                <a:solidFill>
                  <a:srgbClr val="222222"/>
                </a:solidFill>
                <a:effectLst/>
                <a:latin typeface="Times New Roman" panose="02020603050405020304" pitchFamily="18" charset="0"/>
                <a:cs typeface="Times New Roman" panose="02020603050405020304" pitchFamily="18" charset="0"/>
              </a:rPr>
              <a:t> – wszystkie części czynne, to znaczy mogące się znaleźć pod napięciem </a:t>
            </a:r>
            <a:br>
              <a:rPr lang="pl-PL" sz="2400" b="0" i="0" dirty="0">
                <a:solidFill>
                  <a:srgbClr val="222222"/>
                </a:solidFill>
                <a:effectLst/>
                <a:latin typeface="Times New Roman" panose="02020603050405020304" pitchFamily="18" charset="0"/>
                <a:cs typeface="Times New Roman" panose="02020603050405020304" pitchFamily="18" charset="0"/>
              </a:rPr>
            </a:br>
            <a:r>
              <a:rPr lang="pl-PL" sz="2400" b="0" i="0" dirty="0">
                <a:solidFill>
                  <a:srgbClr val="222222"/>
                </a:solidFill>
                <a:effectLst/>
                <a:latin typeface="Times New Roman" panose="02020603050405020304" pitchFamily="18" charset="0"/>
                <a:cs typeface="Times New Roman" panose="02020603050405020304" pitchFamily="18" charset="0"/>
              </a:rPr>
              <a:t>w warunkach normalnej pracy są izolowane od ziemi, lub jeden punkt układu sieci jest połączony z ziemią poprzez impedancję lub bezpiecznik iskiernikowy (uziemienie otwarte);</a:t>
            </a:r>
          </a:p>
          <a:p>
            <a:pPr marL="0" indent="0" algn="just">
              <a:buNone/>
            </a:pPr>
            <a:endParaRPr lang="pl-PL" sz="2400" dirty="0">
              <a:latin typeface="Times New Roman" panose="02020603050405020304" pitchFamily="18" charset="0"/>
              <a:cs typeface="Times New Roman" panose="02020603050405020304" pitchFamily="18" charset="0"/>
            </a:endParaRPr>
          </a:p>
        </p:txBody>
      </p:sp>
      <p:sp>
        <p:nvSpPr>
          <p:cNvPr id="5" name="pole tekstowe 4">
            <a:extLst>
              <a:ext uri="{FF2B5EF4-FFF2-40B4-BE49-F238E27FC236}">
                <a16:creationId xmlns:a16="http://schemas.microsoft.com/office/drawing/2014/main" id="{8844384E-9BCD-B0A8-8D2A-A044947795A2}"/>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191552890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92D2013-2A94-C230-D9A4-0D6EED9719C5}"/>
              </a:ext>
            </a:extLst>
          </p:cNvPr>
          <p:cNvSpPr>
            <a:spLocks noGrp="1"/>
          </p:cNvSpPr>
          <p:nvPr>
            <p:ph idx="1"/>
          </p:nvPr>
        </p:nvSpPr>
        <p:spPr/>
        <p:txBody>
          <a:bodyPr>
            <a:normAutofit/>
          </a:bodyPr>
          <a:lstStyle/>
          <a:p>
            <a:pPr marL="0" indent="0" algn="just">
              <a:buNone/>
            </a:pPr>
            <a:r>
              <a:rPr lang="pl-PL" sz="2400" i="0" dirty="0">
                <a:solidFill>
                  <a:srgbClr val="222222"/>
                </a:solidFill>
                <a:effectLst/>
                <a:latin typeface="Times New Roman" panose="02020603050405020304" pitchFamily="18" charset="0"/>
                <a:cs typeface="Times New Roman" panose="02020603050405020304" pitchFamily="18" charset="0"/>
              </a:rPr>
              <a:t>Druga litera oznacza związek pomiędzy częściami przewodzącymi dostępnymi a ziemią:</a:t>
            </a:r>
          </a:p>
          <a:p>
            <a:pPr algn="just"/>
            <a:endParaRPr lang="pl-PL" sz="2400" b="1" dirty="0">
              <a:solidFill>
                <a:srgbClr val="222222"/>
              </a:solidFill>
              <a:latin typeface="Times New Roman" panose="02020603050405020304" pitchFamily="18" charset="0"/>
              <a:cs typeface="Times New Roman" panose="02020603050405020304" pitchFamily="18" charset="0"/>
            </a:endParaRPr>
          </a:p>
          <a:p>
            <a:pPr algn="just">
              <a:spcAft>
                <a:spcPts val="1800"/>
              </a:spcAft>
              <a:buNone/>
            </a:pPr>
            <a:r>
              <a:rPr lang="pl-PL" sz="2400" i="0" dirty="0">
                <a:solidFill>
                  <a:srgbClr val="222222"/>
                </a:solidFill>
                <a:effectLst/>
                <a:latin typeface="Times New Roman" panose="02020603050405020304" pitchFamily="18" charset="0"/>
                <a:cs typeface="Times New Roman" panose="02020603050405020304" pitchFamily="18" charset="0"/>
              </a:rPr>
              <a:t>N</a:t>
            </a:r>
            <a:r>
              <a:rPr lang="pl-PL" sz="2400" b="0" i="0" dirty="0">
                <a:solidFill>
                  <a:srgbClr val="222222"/>
                </a:solidFill>
                <a:effectLst/>
                <a:latin typeface="Times New Roman" panose="02020603050405020304" pitchFamily="18" charset="0"/>
                <a:cs typeface="Times New Roman" panose="02020603050405020304" pitchFamily="18" charset="0"/>
              </a:rPr>
              <a:t> – bezpośrednie połączenie (metaliczne) podlegających ochronie części przewodzących, z uziemionym punktem układu sieci, zazwyczaj z uziemionym punktem neutralnym;</a:t>
            </a:r>
          </a:p>
          <a:p>
            <a:pPr marL="0" indent="0" algn="just">
              <a:spcAft>
                <a:spcPts val="1800"/>
              </a:spcAft>
              <a:buNone/>
            </a:pPr>
            <a:r>
              <a:rPr lang="pl-PL" sz="2400" i="0" dirty="0">
                <a:solidFill>
                  <a:srgbClr val="222222"/>
                </a:solidFill>
                <a:effectLst/>
                <a:latin typeface="Times New Roman" panose="02020603050405020304" pitchFamily="18" charset="0"/>
                <a:cs typeface="Times New Roman" panose="02020603050405020304" pitchFamily="18" charset="0"/>
              </a:rPr>
              <a:t>T</a:t>
            </a:r>
            <a:r>
              <a:rPr lang="pl-PL" sz="2400" b="0" i="0" dirty="0">
                <a:solidFill>
                  <a:srgbClr val="222222"/>
                </a:solidFill>
                <a:effectLst/>
                <a:latin typeface="Times New Roman" panose="02020603050405020304" pitchFamily="18" charset="0"/>
                <a:cs typeface="Times New Roman" panose="02020603050405020304" pitchFamily="18" charset="0"/>
              </a:rPr>
              <a:t> – bezpośrednie połączenie z ziemią (uziemienie) podlegających ochronie części przewodzących dostępnych, niezależnie od uziemienia punktu układu sieci, zazwyczaj uziemienia punktu neutralnego;</a:t>
            </a:r>
          </a:p>
          <a:p>
            <a:pPr algn="just"/>
            <a:endParaRPr lang="pl-PL" sz="2400" dirty="0">
              <a:latin typeface="Times New Roman" panose="02020603050405020304" pitchFamily="18" charset="0"/>
              <a:cs typeface="Times New Roman" panose="02020603050405020304" pitchFamily="18" charset="0"/>
            </a:endParaRPr>
          </a:p>
        </p:txBody>
      </p:sp>
      <p:sp>
        <p:nvSpPr>
          <p:cNvPr id="4" name="Tytuł 1">
            <a:extLst>
              <a:ext uri="{FF2B5EF4-FFF2-40B4-BE49-F238E27FC236}">
                <a16:creationId xmlns:a16="http://schemas.microsoft.com/office/drawing/2014/main" id="{2E410E5F-0BC8-8D14-E61C-B08D9DA2A016}"/>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350"/>
              </a:lnSpc>
              <a:spcBef>
                <a:spcPts val="450"/>
              </a:spcBef>
              <a:spcAft>
                <a:spcPts val="375"/>
              </a:spcAft>
            </a:pPr>
            <a:r>
              <a:rPr lang="pl-PL" sz="4000" dirty="0">
                <a:solidFill>
                  <a:srgbClr val="222222"/>
                </a:solidFill>
                <a:latin typeface="Times New Roman" panose="02020603050405020304" pitchFamily="18" charset="0"/>
                <a:cs typeface="Times New Roman" panose="02020603050405020304" pitchFamily="18" charset="0"/>
              </a:rPr>
              <a:t>Układy sieciowe TN-C, TN-S, TN-C-S, TT, IT</a:t>
            </a:r>
          </a:p>
        </p:txBody>
      </p:sp>
      <p:sp>
        <p:nvSpPr>
          <p:cNvPr id="5" name="pole tekstowe 4">
            <a:extLst>
              <a:ext uri="{FF2B5EF4-FFF2-40B4-BE49-F238E27FC236}">
                <a16:creationId xmlns:a16="http://schemas.microsoft.com/office/drawing/2014/main" id="{9A579F7E-8E91-779F-75F2-26766826E0EC}"/>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36829142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8DBA6EC-FD23-19BE-97B5-3F24516D9692}"/>
              </a:ext>
            </a:extLst>
          </p:cNvPr>
          <p:cNvSpPr>
            <a:spLocks noGrp="1"/>
          </p:cNvSpPr>
          <p:nvPr>
            <p:ph type="title"/>
          </p:nvPr>
        </p:nvSpPr>
        <p:spPr/>
        <p:txBody>
          <a:bodyPr>
            <a:normAutofit fontScale="90000"/>
          </a:bodyPr>
          <a:lstStyle/>
          <a:p>
            <a:pPr algn="ctr"/>
            <a:r>
              <a:rPr lang="pl-PL" dirty="0">
                <a:solidFill>
                  <a:srgbClr val="222222"/>
                </a:solidFill>
                <a:latin typeface="Times New Roman" panose="02020603050405020304" pitchFamily="18" charset="0"/>
                <a:cs typeface="Times New Roman" panose="02020603050405020304" pitchFamily="18" charset="0"/>
              </a:rPr>
              <a:t>Układy sieciowe TN-C, TN-S, TN-C-S, TT, IT</a:t>
            </a:r>
            <a:br>
              <a:rPr lang="pl-PL" b="1" dirty="0">
                <a:solidFill>
                  <a:srgbClr val="222222"/>
                </a:solidFill>
                <a:latin typeface="Times New Roman" panose="02020603050405020304" pitchFamily="18" charset="0"/>
                <a:cs typeface="Times New Roman" panose="02020603050405020304" pitchFamily="18" charset="0"/>
              </a:rPr>
            </a:br>
            <a:endParaRPr lang="pl-PL" dirty="0">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D84686B5-13C4-CF88-29B1-1A62F7C1EDF0}"/>
              </a:ext>
            </a:extLst>
          </p:cNvPr>
          <p:cNvSpPr>
            <a:spLocks noGrp="1"/>
          </p:cNvSpPr>
          <p:nvPr>
            <p:ph idx="1"/>
          </p:nvPr>
        </p:nvSpPr>
        <p:spPr/>
        <p:txBody>
          <a:bodyPr>
            <a:normAutofit lnSpcReduction="10000"/>
          </a:bodyPr>
          <a:lstStyle/>
          <a:p>
            <a:pPr marL="0" indent="0" algn="just">
              <a:buNone/>
            </a:pPr>
            <a:r>
              <a:rPr lang="pl-PL" sz="2400" i="0" dirty="0">
                <a:solidFill>
                  <a:srgbClr val="222222"/>
                </a:solidFill>
                <a:effectLst/>
                <a:latin typeface="Times New Roman" panose="02020603050405020304" pitchFamily="18" charset="0"/>
                <a:cs typeface="Times New Roman" panose="02020603050405020304" pitchFamily="18" charset="0"/>
              </a:rPr>
              <a:t>Następna litera oznacza związek pomiędzy przewodem neutralnym N i przewodem ochronnym PE:</a:t>
            </a:r>
          </a:p>
          <a:p>
            <a:pPr marL="0" indent="0" algn="just">
              <a:buNone/>
            </a:pPr>
            <a:endParaRPr lang="pl-PL" sz="2400" b="1" i="0" dirty="0">
              <a:solidFill>
                <a:srgbClr val="222222"/>
              </a:solidFill>
              <a:effectLst/>
              <a:latin typeface="Times New Roman" panose="02020603050405020304" pitchFamily="18" charset="0"/>
              <a:cs typeface="Times New Roman" panose="02020603050405020304" pitchFamily="18" charset="0"/>
            </a:endParaRPr>
          </a:p>
          <a:p>
            <a:pPr algn="just">
              <a:spcAft>
                <a:spcPts val="1800"/>
              </a:spcAft>
              <a:buNone/>
            </a:pPr>
            <a:r>
              <a:rPr lang="pl-PL" sz="2400" i="0" dirty="0">
                <a:solidFill>
                  <a:srgbClr val="222222"/>
                </a:solidFill>
                <a:effectLst/>
                <a:latin typeface="Times New Roman" panose="02020603050405020304" pitchFamily="18" charset="0"/>
                <a:cs typeface="Times New Roman" panose="02020603050405020304" pitchFamily="18" charset="0"/>
              </a:rPr>
              <a:t>C</a:t>
            </a:r>
            <a:r>
              <a:rPr lang="pl-PL" sz="2400" b="0" i="0" dirty="0">
                <a:solidFill>
                  <a:srgbClr val="222222"/>
                </a:solidFill>
                <a:effectLst/>
                <a:latin typeface="Times New Roman" panose="02020603050405020304" pitchFamily="18" charset="0"/>
                <a:cs typeface="Times New Roman" panose="02020603050405020304" pitchFamily="18" charset="0"/>
              </a:rPr>
              <a:t> – funkcję przewodu neutralnego i przewodu ochronnego spełnia jeden przewód, zwany przewodem ochronno-neutralnym </a:t>
            </a:r>
            <a:r>
              <a:rPr lang="pl-PL" sz="2400" i="0" dirty="0">
                <a:solidFill>
                  <a:srgbClr val="222222"/>
                </a:solidFill>
                <a:effectLst/>
                <a:latin typeface="Times New Roman" panose="02020603050405020304" pitchFamily="18" charset="0"/>
                <a:cs typeface="Times New Roman" panose="02020603050405020304" pitchFamily="18" charset="0"/>
              </a:rPr>
              <a:t>PEN,</a:t>
            </a:r>
          </a:p>
          <a:p>
            <a:pPr algn="just">
              <a:spcAft>
                <a:spcPts val="1800"/>
              </a:spcAft>
              <a:buNone/>
            </a:pPr>
            <a:r>
              <a:rPr lang="pl-PL" sz="2400" i="0" dirty="0">
                <a:solidFill>
                  <a:srgbClr val="222222"/>
                </a:solidFill>
                <a:effectLst/>
                <a:latin typeface="Times New Roman" panose="02020603050405020304" pitchFamily="18" charset="0"/>
                <a:cs typeface="Times New Roman" panose="02020603050405020304" pitchFamily="18" charset="0"/>
              </a:rPr>
              <a:t>S</a:t>
            </a:r>
            <a:r>
              <a:rPr lang="pl-PL" sz="2400" b="0" i="0" dirty="0">
                <a:solidFill>
                  <a:srgbClr val="222222"/>
                </a:solidFill>
                <a:effectLst/>
                <a:latin typeface="Times New Roman" panose="02020603050405020304" pitchFamily="18" charset="0"/>
                <a:cs typeface="Times New Roman" panose="02020603050405020304" pitchFamily="18" charset="0"/>
              </a:rPr>
              <a:t> – funkcję przewodu neutralnego i przewodu ochronnego spełniają osobne przewody: przewód </a:t>
            </a:r>
            <a:r>
              <a:rPr lang="pl-PL" sz="2400" i="0" dirty="0">
                <a:solidFill>
                  <a:srgbClr val="222222"/>
                </a:solidFill>
                <a:effectLst/>
                <a:latin typeface="Times New Roman" panose="02020603050405020304" pitchFamily="18" charset="0"/>
                <a:cs typeface="Times New Roman" panose="02020603050405020304" pitchFamily="18" charset="0"/>
              </a:rPr>
              <a:t>N</a:t>
            </a:r>
            <a:r>
              <a:rPr lang="pl-PL" sz="2400" b="0" i="0" dirty="0">
                <a:solidFill>
                  <a:srgbClr val="222222"/>
                </a:solidFill>
                <a:effectLst/>
                <a:latin typeface="Times New Roman" panose="02020603050405020304" pitchFamily="18" charset="0"/>
                <a:cs typeface="Times New Roman" panose="02020603050405020304" pitchFamily="18" charset="0"/>
              </a:rPr>
              <a:t> i przewód </a:t>
            </a:r>
            <a:r>
              <a:rPr lang="pl-PL" sz="2400" i="0" dirty="0">
                <a:solidFill>
                  <a:srgbClr val="222222"/>
                </a:solidFill>
                <a:effectLst/>
                <a:latin typeface="Times New Roman" panose="02020603050405020304" pitchFamily="18" charset="0"/>
                <a:cs typeface="Times New Roman" panose="02020603050405020304" pitchFamily="18" charset="0"/>
              </a:rPr>
              <a:t>PE</a:t>
            </a:r>
            <a:r>
              <a:rPr lang="pl-PL" sz="2400" b="0" i="0" dirty="0">
                <a:solidFill>
                  <a:srgbClr val="222222"/>
                </a:solidFill>
                <a:effectLst/>
                <a:latin typeface="Times New Roman" panose="02020603050405020304" pitchFamily="18" charset="0"/>
                <a:cs typeface="Times New Roman" panose="02020603050405020304" pitchFamily="18" charset="0"/>
              </a:rPr>
              <a:t>,</a:t>
            </a:r>
          </a:p>
          <a:p>
            <a:pPr marL="0" indent="0" algn="just">
              <a:spcAft>
                <a:spcPts val="1800"/>
              </a:spcAft>
              <a:buNone/>
            </a:pPr>
            <a:r>
              <a:rPr lang="pl-PL" sz="2400" i="0" dirty="0">
                <a:solidFill>
                  <a:srgbClr val="222222"/>
                </a:solidFill>
                <a:effectLst/>
                <a:latin typeface="Times New Roman" panose="02020603050405020304" pitchFamily="18" charset="0"/>
                <a:cs typeface="Times New Roman" panose="02020603050405020304" pitchFamily="18" charset="0"/>
              </a:rPr>
              <a:t>C-S</a:t>
            </a:r>
            <a:r>
              <a:rPr lang="pl-PL" sz="2400" b="1" i="0" dirty="0">
                <a:solidFill>
                  <a:srgbClr val="222222"/>
                </a:solidFill>
                <a:effectLst/>
                <a:latin typeface="Times New Roman" panose="02020603050405020304" pitchFamily="18" charset="0"/>
                <a:cs typeface="Times New Roman" panose="02020603050405020304" pitchFamily="18" charset="0"/>
              </a:rPr>
              <a:t> </a:t>
            </a:r>
            <a:r>
              <a:rPr lang="pl-PL" sz="2400" b="0" i="0" dirty="0">
                <a:solidFill>
                  <a:srgbClr val="222222"/>
                </a:solidFill>
                <a:effectLst/>
                <a:latin typeface="Times New Roman" panose="02020603050405020304" pitchFamily="18" charset="0"/>
                <a:cs typeface="Times New Roman" panose="02020603050405020304" pitchFamily="18" charset="0"/>
              </a:rPr>
              <a:t>– w pierwszej części sieci, licząc od strony doprowadzenia zasilania (przyłącza) zastosowany jest przewód ochronno-neutralny </a:t>
            </a:r>
            <a:r>
              <a:rPr lang="pl-PL" sz="2400" i="0" dirty="0">
                <a:solidFill>
                  <a:srgbClr val="222222"/>
                </a:solidFill>
                <a:effectLst/>
                <a:latin typeface="Times New Roman" panose="02020603050405020304" pitchFamily="18" charset="0"/>
                <a:cs typeface="Times New Roman" panose="02020603050405020304" pitchFamily="18" charset="0"/>
              </a:rPr>
              <a:t>PEN, </a:t>
            </a:r>
            <a:r>
              <a:rPr lang="pl-PL" sz="2400" b="0" i="0" dirty="0">
                <a:solidFill>
                  <a:srgbClr val="222222"/>
                </a:solidFill>
                <a:effectLst/>
                <a:latin typeface="Times New Roman" panose="02020603050405020304" pitchFamily="18" charset="0"/>
                <a:cs typeface="Times New Roman" panose="02020603050405020304" pitchFamily="18" charset="0"/>
              </a:rPr>
              <a:t>a w drugiej osobny przewód neutralny </a:t>
            </a:r>
            <a:r>
              <a:rPr lang="pl-PL" sz="2400" i="0" dirty="0">
                <a:solidFill>
                  <a:srgbClr val="222222"/>
                </a:solidFill>
                <a:effectLst/>
                <a:latin typeface="Times New Roman" panose="02020603050405020304" pitchFamily="18" charset="0"/>
                <a:cs typeface="Times New Roman" panose="02020603050405020304" pitchFamily="18" charset="0"/>
              </a:rPr>
              <a:t>N</a:t>
            </a:r>
            <a:r>
              <a:rPr lang="pl-PL" sz="2400" b="0" i="0" dirty="0">
                <a:solidFill>
                  <a:srgbClr val="222222"/>
                </a:solidFill>
                <a:effectLst/>
                <a:latin typeface="Times New Roman" panose="02020603050405020304" pitchFamily="18" charset="0"/>
                <a:cs typeface="Times New Roman" panose="02020603050405020304" pitchFamily="18" charset="0"/>
              </a:rPr>
              <a:t> i przewód ochronny </a:t>
            </a:r>
            <a:r>
              <a:rPr lang="pl-PL" sz="2400" i="0" dirty="0">
                <a:solidFill>
                  <a:srgbClr val="222222"/>
                </a:solidFill>
                <a:effectLst/>
                <a:latin typeface="Times New Roman" panose="02020603050405020304" pitchFamily="18" charset="0"/>
                <a:cs typeface="Times New Roman" panose="02020603050405020304" pitchFamily="18" charset="0"/>
              </a:rPr>
              <a:t>PE.</a:t>
            </a:r>
          </a:p>
          <a:p>
            <a:pPr marL="0" indent="0" algn="just">
              <a:buNone/>
            </a:pPr>
            <a:endParaRPr lang="pl-PL" sz="2400" dirty="0">
              <a:latin typeface="Times New Roman" panose="02020603050405020304" pitchFamily="18" charset="0"/>
              <a:cs typeface="Times New Roman" panose="02020603050405020304" pitchFamily="18" charset="0"/>
            </a:endParaRPr>
          </a:p>
        </p:txBody>
      </p:sp>
      <p:sp>
        <p:nvSpPr>
          <p:cNvPr id="4" name="pole tekstowe 3">
            <a:extLst>
              <a:ext uri="{FF2B5EF4-FFF2-40B4-BE49-F238E27FC236}">
                <a16:creationId xmlns:a16="http://schemas.microsoft.com/office/drawing/2014/main" id="{BFD2C243-E038-7D5B-D141-79A7D58C7D01}"/>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38366359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1CEDD9-F9EB-B050-95EA-0F3C46525A2D}"/>
              </a:ext>
            </a:extLst>
          </p:cNvPr>
          <p:cNvSpPr>
            <a:spLocks noGrp="1"/>
          </p:cNvSpPr>
          <p:nvPr>
            <p:ph type="title"/>
          </p:nvPr>
        </p:nvSpPr>
        <p:spPr/>
        <p:txBody>
          <a:bodyPr/>
          <a:lstStyle/>
          <a:p>
            <a:pPr algn="ctr"/>
            <a:r>
              <a:rPr lang="pl-PL" dirty="0">
                <a:solidFill>
                  <a:srgbClr val="222222"/>
                </a:solidFill>
                <a:latin typeface="Times New Roman" panose="02020603050405020304" pitchFamily="18" charset="0"/>
                <a:cs typeface="Times New Roman" panose="02020603050405020304" pitchFamily="18" charset="0"/>
              </a:rPr>
              <a:t>Układy sieciowe: TN-C</a:t>
            </a:r>
            <a:endParaRPr lang="pl-PL"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EBA30A7B-4AF6-FE8B-080A-7C5CC05AEA70}"/>
              </a:ext>
            </a:extLst>
          </p:cNvPr>
          <p:cNvPicPr>
            <a:picLocks noChangeAspect="1"/>
          </p:cNvPicPr>
          <p:nvPr/>
        </p:nvPicPr>
        <p:blipFill>
          <a:blip r:embed="rId2"/>
          <a:stretch>
            <a:fillRect/>
          </a:stretch>
        </p:blipFill>
        <p:spPr>
          <a:xfrm>
            <a:off x="2819123" y="1838857"/>
            <a:ext cx="6358215" cy="4713584"/>
          </a:xfrm>
          <a:prstGeom prst="rect">
            <a:avLst/>
          </a:prstGeom>
        </p:spPr>
      </p:pic>
      <p:sp>
        <p:nvSpPr>
          <p:cNvPr id="7" name="pole tekstowe 6">
            <a:extLst>
              <a:ext uri="{FF2B5EF4-FFF2-40B4-BE49-F238E27FC236}">
                <a16:creationId xmlns:a16="http://schemas.microsoft.com/office/drawing/2014/main" id="{A27B38A7-0573-52D7-68BD-245961594B12}"/>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28070638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A03EED-6478-8B8A-2B89-6D453BC38A91}"/>
              </a:ext>
            </a:extLst>
          </p:cNvPr>
          <p:cNvSpPr>
            <a:spLocks noGrp="1"/>
          </p:cNvSpPr>
          <p:nvPr>
            <p:ph type="title"/>
          </p:nvPr>
        </p:nvSpPr>
        <p:spPr/>
        <p:txBody>
          <a:bodyPr/>
          <a:lstStyle/>
          <a:p>
            <a:pPr algn="ctr"/>
            <a:r>
              <a:rPr lang="pl-PL" dirty="0">
                <a:solidFill>
                  <a:srgbClr val="222222"/>
                </a:solidFill>
                <a:latin typeface="Times New Roman" panose="02020603050405020304" pitchFamily="18" charset="0"/>
                <a:cs typeface="Times New Roman" panose="02020603050405020304" pitchFamily="18" charset="0"/>
              </a:rPr>
              <a:t>Układy sieciowe: TN-S</a:t>
            </a:r>
            <a:endParaRPr lang="pl-PL"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DC1CD7CC-1991-9714-33A5-E23B06592659}"/>
              </a:ext>
            </a:extLst>
          </p:cNvPr>
          <p:cNvPicPr>
            <a:picLocks noChangeAspect="1"/>
          </p:cNvPicPr>
          <p:nvPr/>
        </p:nvPicPr>
        <p:blipFill>
          <a:blip r:embed="rId2"/>
          <a:stretch>
            <a:fillRect/>
          </a:stretch>
        </p:blipFill>
        <p:spPr>
          <a:xfrm>
            <a:off x="2640894" y="1367356"/>
            <a:ext cx="6737228" cy="5313947"/>
          </a:xfrm>
          <a:prstGeom prst="rect">
            <a:avLst/>
          </a:prstGeom>
        </p:spPr>
      </p:pic>
      <p:sp>
        <p:nvSpPr>
          <p:cNvPr id="6" name="pole tekstowe 5">
            <a:extLst>
              <a:ext uri="{FF2B5EF4-FFF2-40B4-BE49-F238E27FC236}">
                <a16:creationId xmlns:a16="http://schemas.microsoft.com/office/drawing/2014/main" id="{7673A343-25CF-28AD-9B05-A94C72F397D8}"/>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348689281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924DE15-0269-45F6-0E21-545EE0123F77}"/>
              </a:ext>
            </a:extLst>
          </p:cNvPr>
          <p:cNvSpPr>
            <a:spLocks noGrp="1"/>
          </p:cNvSpPr>
          <p:nvPr>
            <p:ph type="title"/>
          </p:nvPr>
        </p:nvSpPr>
        <p:spPr/>
        <p:txBody>
          <a:bodyPr/>
          <a:lstStyle/>
          <a:p>
            <a:pPr algn="ctr"/>
            <a:r>
              <a:rPr lang="pl-PL" dirty="0">
                <a:solidFill>
                  <a:srgbClr val="222222"/>
                </a:solidFill>
                <a:latin typeface="Times New Roman" panose="02020603050405020304" pitchFamily="18" charset="0"/>
                <a:cs typeface="Times New Roman" panose="02020603050405020304" pitchFamily="18" charset="0"/>
              </a:rPr>
              <a:t>Układy sieciowe: TN-C-S</a:t>
            </a:r>
            <a:endParaRPr lang="pl-PL"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1182DDEF-06D9-0954-CC70-1837BE1BDEF1}"/>
              </a:ext>
            </a:extLst>
          </p:cNvPr>
          <p:cNvPicPr>
            <a:picLocks noChangeAspect="1"/>
          </p:cNvPicPr>
          <p:nvPr/>
        </p:nvPicPr>
        <p:blipFill>
          <a:blip r:embed="rId2"/>
          <a:stretch>
            <a:fillRect/>
          </a:stretch>
        </p:blipFill>
        <p:spPr>
          <a:xfrm>
            <a:off x="3095750" y="1440409"/>
            <a:ext cx="6092423" cy="5095122"/>
          </a:xfrm>
          <a:prstGeom prst="rect">
            <a:avLst/>
          </a:prstGeom>
        </p:spPr>
      </p:pic>
      <p:sp>
        <p:nvSpPr>
          <p:cNvPr id="6" name="pole tekstowe 5">
            <a:extLst>
              <a:ext uri="{FF2B5EF4-FFF2-40B4-BE49-F238E27FC236}">
                <a16:creationId xmlns:a16="http://schemas.microsoft.com/office/drawing/2014/main" id="{27F535D6-1EF5-D3EE-B4B6-E84955868191}"/>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680389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C4A0A64-7201-A84B-EDCA-1B684741D818}"/>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napięcie elektryczne</a:t>
            </a:r>
          </a:p>
        </p:txBody>
      </p:sp>
      <p:sp>
        <p:nvSpPr>
          <p:cNvPr id="3" name="Symbol zastępczy zawartości 2">
            <a:extLst>
              <a:ext uri="{FF2B5EF4-FFF2-40B4-BE49-F238E27FC236}">
                <a16:creationId xmlns:a16="http://schemas.microsoft.com/office/drawing/2014/main" id="{352A5572-B0CF-50B6-93EC-6A5D043F75B2}"/>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Napięcie elektryczne (oznaczane jako U (u(</a:t>
            </a:r>
            <a:r>
              <a:rPr lang="pl-PL" sz="2400" dirty="0" err="1">
                <a:latin typeface="Times New Roman" panose="02020603050405020304" pitchFamily="18" charset="0"/>
                <a:cs typeface="Times New Roman" panose="02020603050405020304" pitchFamily="18" charset="0"/>
              </a:rPr>
              <a:t>dt</a:t>
            </a:r>
            <a:r>
              <a:rPr lang="pl-PL" sz="2400" dirty="0">
                <a:latin typeface="Times New Roman" panose="02020603050405020304" pitchFamily="18" charset="0"/>
                <a:cs typeface="Times New Roman" panose="02020603050405020304" pitchFamily="18" charset="0"/>
              </a:rPr>
              <a:t>))) to różnica potencjałów elektrycznych między dwoma punktami obwodu.</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Mówiąc prościej, niefizycznie: to „siła”, która „popycha” ładunki elektryczne, powodując ich przepływ (czyli prąd).</a:t>
            </a:r>
          </a:p>
          <a:p>
            <a:pPr marL="0" indent="0" algn="just">
              <a:buNone/>
            </a:pPr>
            <a:endParaRPr lang="pl-PL" sz="2400" dirty="0">
              <a:latin typeface="Times New Roman" panose="02020603050405020304" pitchFamily="18" charset="0"/>
              <a:cs typeface="Times New Roman" panose="02020603050405020304" pitchFamily="18" charset="0"/>
            </a:endParaRPr>
          </a:p>
          <a:p>
            <a:pPr marL="0" indent="0" algn="just">
              <a:buNone/>
            </a:pPr>
            <a:r>
              <a:rPr lang="pl-PL" sz="2400" dirty="0">
                <a:latin typeface="Times New Roman" panose="02020603050405020304" pitchFamily="18" charset="0"/>
                <a:cs typeface="Times New Roman" panose="02020603050405020304" pitchFamily="18" charset="0"/>
              </a:rPr>
              <a:t>W fizycznym ujęciu napięcie to praca potrzebna do przemieszczenia jednostkowego ładunku między dwoma punktami.</a:t>
            </a:r>
          </a:p>
        </p:txBody>
      </p:sp>
      <p:pic>
        <p:nvPicPr>
          <p:cNvPr id="5" name="Obraz 4">
            <a:extLst>
              <a:ext uri="{FF2B5EF4-FFF2-40B4-BE49-F238E27FC236}">
                <a16:creationId xmlns:a16="http://schemas.microsoft.com/office/drawing/2014/main" id="{C2462EFB-887B-94A3-EE58-F276FE8CDC8C}"/>
              </a:ext>
            </a:extLst>
          </p:cNvPr>
          <p:cNvPicPr>
            <a:picLocks noChangeAspect="1"/>
          </p:cNvPicPr>
          <p:nvPr/>
        </p:nvPicPr>
        <p:blipFill>
          <a:blip r:embed="rId2"/>
          <a:stretch>
            <a:fillRect/>
          </a:stretch>
        </p:blipFill>
        <p:spPr>
          <a:xfrm>
            <a:off x="5075036" y="4752398"/>
            <a:ext cx="1571625" cy="1190625"/>
          </a:xfrm>
          <a:prstGeom prst="rect">
            <a:avLst/>
          </a:prstGeom>
        </p:spPr>
      </p:pic>
      <p:pic>
        <p:nvPicPr>
          <p:cNvPr id="7" name="Obraz 6">
            <a:extLst>
              <a:ext uri="{FF2B5EF4-FFF2-40B4-BE49-F238E27FC236}">
                <a16:creationId xmlns:a16="http://schemas.microsoft.com/office/drawing/2014/main" id="{6BA83625-3F18-2443-9D3F-37DE55F524BE}"/>
              </a:ext>
            </a:extLst>
          </p:cNvPr>
          <p:cNvPicPr>
            <a:picLocks noChangeAspect="1"/>
          </p:cNvPicPr>
          <p:nvPr/>
        </p:nvPicPr>
        <p:blipFill>
          <a:blip r:embed="rId3"/>
          <a:stretch>
            <a:fillRect/>
          </a:stretch>
        </p:blipFill>
        <p:spPr>
          <a:xfrm>
            <a:off x="1038444" y="5220531"/>
            <a:ext cx="2455033" cy="1201150"/>
          </a:xfrm>
          <a:prstGeom prst="rect">
            <a:avLst/>
          </a:prstGeom>
        </p:spPr>
      </p:pic>
    </p:spTree>
    <p:extLst>
      <p:ext uri="{BB962C8B-B14F-4D97-AF65-F5344CB8AC3E}">
        <p14:creationId xmlns:p14="http://schemas.microsoft.com/office/powerpoint/2010/main" val="303262299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153F9E-1C8A-CB8E-7BD2-A0DAFE969F32}"/>
              </a:ext>
            </a:extLst>
          </p:cNvPr>
          <p:cNvSpPr>
            <a:spLocks noGrp="1"/>
          </p:cNvSpPr>
          <p:nvPr>
            <p:ph type="title"/>
          </p:nvPr>
        </p:nvSpPr>
        <p:spPr/>
        <p:txBody>
          <a:bodyPr/>
          <a:lstStyle/>
          <a:p>
            <a:pPr algn="ctr"/>
            <a:r>
              <a:rPr lang="pl-PL" dirty="0">
                <a:solidFill>
                  <a:srgbClr val="222222"/>
                </a:solidFill>
                <a:latin typeface="Times New Roman" panose="02020603050405020304" pitchFamily="18" charset="0"/>
                <a:cs typeface="Times New Roman" panose="02020603050405020304" pitchFamily="18" charset="0"/>
              </a:rPr>
              <a:t>Układy sieciowe: TT</a:t>
            </a:r>
            <a:endParaRPr lang="pl-PL" dirty="0">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A36208C5-AD20-EFB0-D06C-932AF2B428C0}"/>
              </a:ext>
            </a:extLst>
          </p:cNvPr>
          <p:cNvPicPr>
            <a:picLocks noChangeAspect="1"/>
          </p:cNvPicPr>
          <p:nvPr/>
        </p:nvPicPr>
        <p:blipFill>
          <a:blip r:embed="rId2"/>
          <a:stretch>
            <a:fillRect/>
          </a:stretch>
        </p:blipFill>
        <p:spPr>
          <a:xfrm>
            <a:off x="2845773" y="1630017"/>
            <a:ext cx="6382200" cy="4862858"/>
          </a:xfrm>
          <a:prstGeom prst="rect">
            <a:avLst/>
          </a:prstGeom>
        </p:spPr>
      </p:pic>
      <p:sp>
        <p:nvSpPr>
          <p:cNvPr id="8" name="pole tekstowe 7">
            <a:extLst>
              <a:ext uri="{FF2B5EF4-FFF2-40B4-BE49-F238E27FC236}">
                <a16:creationId xmlns:a16="http://schemas.microsoft.com/office/drawing/2014/main" id="{0DB702B8-3B13-297B-4251-A61C7701997A}"/>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387417482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1C3D3B-F728-F420-FE20-96E68272C2A7}"/>
              </a:ext>
            </a:extLst>
          </p:cNvPr>
          <p:cNvSpPr>
            <a:spLocks noGrp="1"/>
          </p:cNvSpPr>
          <p:nvPr>
            <p:ph type="title"/>
          </p:nvPr>
        </p:nvSpPr>
        <p:spPr/>
        <p:txBody>
          <a:bodyPr/>
          <a:lstStyle/>
          <a:p>
            <a:pPr algn="ctr"/>
            <a:r>
              <a:rPr lang="pl-PL" dirty="0">
                <a:solidFill>
                  <a:srgbClr val="222222"/>
                </a:solidFill>
                <a:latin typeface="Times New Roman" panose="02020603050405020304" pitchFamily="18" charset="0"/>
                <a:cs typeface="Times New Roman" panose="02020603050405020304" pitchFamily="18" charset="0"/>
              </a:rPr>
              <a:t>Układy sieciowe: IT</a:t>
            </a:r>
            <a:endParaRPr lang="pl-PL"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F1B9F71C-82F2-22A8-CD48-8B63E4718602}"/>
              </a:ext>
            </a:extLst>
          </p:cNvPr>
          <p:cNvPicPr>
            <a:picLocks noChangeAspect="1"/>
          </p:cNvPicPr>
          <p:nvPr/>
        </p:nvPicPr>
        <p:blipFill>
          <a:blip r:embed="rId2"/>
          <a:stretch>
            <a:fillRect/>
          </a:stretch>
        </p:blipFill>
        <p:spPr>
          <a:xfrm>
            <a:off x="2907342" y="1906453"/>
            <a:ext cx="6890431" cy="4845529"/>
          </a:xfrm>
          <a:prstGeom prst="rect">
            <a:avLst/>
          </a:prstGeom>
        </p:spPr>
      </p:pic>
      <p:sp>
        <p:nvSpPr>
          <p:cNvPr id="6" name="pole tekstowe 5">
            <a:extLst>
              <a:ext uri="{FF2B5EF4-FFF2-40B4-BE49-F238E27FC236}">
                <a16:creationId xmlns:a16="http://schemas.microsoft.com/office/drawing/2014/main" id="{083451EB-ED7E-E897-C075-B1DEDDB36533}"/>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https://elektrykapradnietyka.com/21667/tnc-tns-tncs-tt-it/</a:t>
            </a:r>
          </a:p>
        </p:txBody>
      </p:sp>
    </p:spTree>
    <p:extLst>
      <p:ext uri="{BB962C8B-B14F-4D97-AF65-F5344CB8AC3E}">
        <p14:creationId xmlns:p14="http://schemas.microsoft.com/office/powerpoint/2010/main" val="14727651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A3AB16-08B0-19A1-EEE4-85CF5CEA5E48}"/>
              </a:ext>
            </a:extLst>
          </p:cNvPr>
          <p:cNvSpPr>
            <a:spLocks noGrp="1"/>
          </p:cNvSpPr>
          <p:nvPr>
            <p:ph type="title"/>
          </p:nvPr>
        </p:nvSpPr>
        <p:spPr/>
        <p:txBody>
          <a:bodyPr>
            <a:noAutofit/>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 - WLZ</a:t>
            </a:r>
            <a:br>
              <a:rPr lang="pl-PL" dirty="0">
                <a:latin typeface="Times New Roman" panose="02020603050405020304" pitchFamily="18" charset="0"/>
                <a:cs typeface="Times New Roman" panose="02020603050405020304" pitchFamily="18" charset="0"/>
              </a:rPr>
            </a:br>
            <a:endParaRPr lang="pl-PL" dirty="0">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2843C653-7262-A253-C9BA-B3ACADF6AE51}"/>
              </a:ext>
            </a:extLst>
          </p:cNvPr>
          <p:cNvSpPr>
            <a:spLocks noGrp="1"/>
          </p:cNvSpPr>
          <p:nvPr>
            <p:ph idx="1"/>
          </p:nvPr>
        </p:nvSpPr>
        <p:spPr/>
        <p:txBody>
          <a:bodyPr>
            <a:normAutofit/>
          </a:bodyPr>
          <a:lstStyle/>
          <a:p>
            <a:pPr algn="just">
              <a:buNone/>
            </a:pPr>
            <a:r>
              <a:rPr lang="pl-PL" sz="2400" dirty="0">
                <a:latin typeface="Times New Roman" panose="02020603050405020304" pitchFamily="18" charset="0"/>
                <a:cs typeface="Times New Roman" panose="02020603050405020304" pitchFamily="18" charset="0"/>
              </a:rPr>
              <a:t>WLZ – Wewnętrzna Linia Zasilania </a:t>
            </a:r>
            <a:r>
              <a:rPr lang="pl-PL" sz="2400" b="1" dirty="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to odcinek instalacji elektrycznej, który:</a:t>
            </a:r>
          </a:p>
          <a:p>
            <a:pPr algn="just">
              <a:buFont typeface="Arial" panose="020B0604020202020204" pitchFamily="34" charset="0"/>
              <a:buChar char="•"/>
            </a:pPr>
            <a:r>
              <a:rPr lang="pl-PL" sz="2400" dirty="0">
                <a:latin typeface="Times New Roman" panose="02020603050405020304" pitchFamily="18" charset="0"/>
                <a:cs typeface="Times New Roman" panose="02020603050405020304" pitchFamily="18" charset="0"/>
              </a:rPr>
              <a:t>łączy złącze, rozdzielnicę główną lub licznikową z rozdzielnicami piętrowymi lub mieszkaniowymi,</a:t>
            </a:r>
          </a:p>
          <a:p>
            <a:pPr algn="just">
              <a:buFont typeface="Arial" panose="020B0604020202020204" pitchFamily="34" charset="0"/>
              <a:buChar char="•"/>
            </a:pPr>
            <a:r>
              <a:rPr lang="pl-PL" sz="2400" dirty="0">
                <a:latin typeface="Times New Roman" panose="02020603050405020304" pitchFamily="18" charset="0"/>
                <a:cs typeface="Times New Roman" panose="02020603050405020304" pitchFamily="18" charset="0"/>
              </a:rPr>
              <a:t>jest odpowiedzialny za doprowadzenie energii elektrycznej do poszczególnych lokali w budynku wielorodzinnym, usługowym lub przemysłowym.</a:t>
            </a:r>
          </a:p>
          <a:p>
            <a:pPr algn="just"/>
            <a:endParaRPr lang="pl-PL" sz="2400" b="1"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F41257DD-D378-4EA4-F409-392F000F463A}"/>
              </a:ext>
            </a:extLst>
          </p:cNvPr>
          <p:cNvPicPr>
            <a:picLocks noChangeAspect="1"/>
          </p:cNvPicPr>
          <p:nvPr/>
        </p:nvPicPr>
        <p:blipFill>
          <a:blip r:embed="rId2"/>
          <a:stretch>
            <a:fillRect/>
          </a:stretch>
        </p:blipFill>
        <p:spPr>
          <a:xfrm>
            <a:off x="4904697" y="4397725"/>
            <a:ext cx="2887581" cy="2345423"/>
          </a:xfrm>
          <a:prstGeom prst="rect">
            <a:avLst/>
          </a:prstGeom>
        </p:spPr>
      </p:pic>
      <p:sp>
        <p:nvSpPr>
          <p:cNvPr id="4" name="pole tekstowe 3">
            <a:extLst>
              <a:ext uri="{FF2B5EF4-FFF2-40B4-BE49-F238E27FC236}">
                <a16:creationId xmlns:a16="http://schemas.microsoft.com/office/drawing/2014/main" id="{F2197D37-137F-3A5F-3AE6-0B36B0EF7694}"/>
              </a:ext>
            </a:extLst>
          </p:cNvPr>
          <p:cNvSpPr txBox="1"/>
          <p:nvPr/>
        </p:nvSpPr>
        <p:spPr>
          <a:xfrm>
            <a:off x="36760" y="6635426"/>
            <a:ext cx="694421" cy="215444"/>
          </a:xfrm>
          <a:prstGeom prst="rect">
            <a:avLst/>
          </a:prstGeom>
          <a:noFill/>
        </p:spPr>
        <p:txBody>
          <a:bodyPr wrap="none" rtlCol="0">
            <a:spAutoFit/>
          </a:bodyPr>
          <a:lstStyle/>
          <a:p>
            <a:r>
              <a:rPr lang="pl-PL" sz="800">
                <a:latin typeface="Times New Roman" panose="02020603050405020304" pitchFamily="18" charset="0"/>
                <a:cs typeface="Times New Roman" panose="02020603050405020304" pitchFamily="18" charset="0"/>
              </a:rPr>
              <a:t>www.tim.pl</a:t>
            </a:r>
          </a:p>
        </p:txBody>
      </p:sp>
    </p:spTree>
    <p:extLst>
      <p:ext uri="{BB962C8B-B14F-4D97-AF65-F5344CB8AC3E}">
        <p14:creationId xmlns:p14="http://schemas.microsoft.com/office/powerpoint/2010/main" val="160858004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9E31EBF-31ED-E973-BC85-AE619A93865C}"/>
              </a:ext>
            </a:extLst>
          </p:cNvPr>
          <p:cNvSpPr>
            <a:spLocks noGrp="1"/>
          </p:cNvSpPr>
          <p:nvPr>
            <p:ph idx="1"/>
          </p:nvPr>
        </p:nvSpPr>
        <p:spPr/>
        <p:txBody>
          <a:bodyPr>
            <a:normAutofit fontScale="85000" lnSpcReduction="20000"/>
          </a:bodyPr>
          <a:lstStyle/>
          <a:p>
            <a:pPr algn="just">
              <a:buNone/>
            </a:pPr>
            <a:r>
              <a:rPr lang="pl-PL" dirty="0">
                <a:latin typeface="Times New Roman" panose="02020603050405020304" pitchFamily="18" charset="0"/>
                <a:cs typeface="Times New Roman" panose="02020603050405020304" pitchFamily="18" charset="0"/>
              </a:rPr>
              <a:t>Charakterystyka WLZ:</a:t>
            </a:r>
          </a:p>
          <a:p>
            <a:pPr algn="just">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WLZ zazwyczaj przebiega od </a:t>
            </a:r>
            <a:r>
              <a:rPr lang="pl-PL" b="1" dirty="0">
                <a:latin typeface="Times New Roman" panose="02020603050405020304" pitchFamily="18" charset="0"/>
                <a:cs typeface="Times New Roman" panose="02020603050405020304" pitchFamily="18" charset="0"/>
              </a:rPr>
              <a:t>głównej tablicy rozdzielczej (RG)</a:t>
            </a:r>
            <a:r>
              <a:rPr lang="pl-PL" dirty="0">
                <a:latin typeface="Times New Roman" panose="02020603050405020304" pitchFamily="18" charset="0"/>
                <a:cs typeface="Times New Roman" panose="02020603050405020304" pitchFamily="18" charset="0"/>
              </a:rPr>
              <a:t> do tablic rozdzielczych w lokalach (np. TL w mieszkaniu). W budownictwie jednorodzinnym jest to odcinek przewodu od złącza pomiarowego do RG budynku.</a:t>
            </a:r>
          </a:p>
          <a:p>
            <a:pPr algn="just">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Wykonuje się ją najczęściej przewodami o większym przekroju. Ilość żył uzależniona jest od wskazań zawartych w warunkach przyłączenia oraz od zastosowanej instalacji (TNC, TNS, TT).</a:t>
            </a:r>
          </a:p>
          <a:p>
            <a:pPr algn="just">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WLZ najczęściej prowadzony jest przewodem YKY 5x10 mm².</a:t>
            </a:r>
          </a:p>
          <a:p>
            <a:pPr algn="just">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Powinna być odpowiednio zabezpieczona przed przeciążeniem i zwarciem (np. bezpiecznikami lub wyłącznikami nadprądowymi z członem zwarciowym wskazanymi w warunkach przyłączenia i dobranymi do przekroju przewodu).</a:t>
            </a:r>
          </a:p>
          <a:p>
            <a:pPr algn="just">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WLZ może być prowadzona w rurkach instalacyjnych, kanałach kablowych lub jako kabel w ścianie lub w przestrzeni technicznej.</a:t>
            </a:r>
          </a:p>
          <a:p>
            <a:pPr algn="just"/>
            <a:endParaRPr lang="pl-PL" dirty="0">
              <a:latin typeface="Times New Roman" panose="02020603050405020304" pitchFamily="18" charset="0"/>
              <a:cs typeface="Times New Roman" panose="02020603050405020304" pitchFamily="18" charset="0"/>
            </a:endParaRPr>
          </a:p>
        </p:txBody>
      </p:sp>
      <p:sp>
        <p:nvSpPr>
          <p:cNvPr id="4" name="Tytuł 1">
            <a:extLst>
              <a:ext uri="{FF2B5EF4-FFF2-40B4-BE49-F238E27FC236}">
                <a16:creationId xmlns:a16="http://schemas.microsoft.com/office/drawing/2014/main" id="{25C34939-178E-5E87-8864-D92C1722B392}"/>
              </a:ext>
            </a:extLst>
          </p:cNvPr>
          <p:cNvSpPr>
            <a:spLocks noGrp="1"/>
          </p:cNvSpPr>
          <p:nvPr>
            <p:ph type="title"/>
          </p:nvPr>
        </p:nvSpPr>
        <p:spPr>
          <a:xfrm>
            <a:off x="838200" y="365125"/>
            <a:ext cx="10515600" cy="1325563"/>
          </a:xfrm>
        </p:spPr>
        <p:txBody>
          <a:bodyPr>
            <a:normAutofit fontScale="90000"/>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 - WLZ</a:t>
            </a:r>
            <a:br>
              <a:rPr lang="pl-PL" dirty="0">
                <a:latin typeface="Times New Roman" panose="02020603050405020304" pitchFamily="18" charset="0"/>
                <a:cs typeface="Times New Roman" panose="02020603050405020304" pitchFamily="18" charset="0"/>
              </a:rPr>
            </a:br>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11728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DE586E-262F-FE27-BD07-2A4B5B94D27B}"/>
              </a:ext>
            </a:extLst>
          </p:cNvPr>
          <p:cNvSpPr>
            <a:spLocks noGrp="1"/>
          </p:cNvSpPr>
          <p:nvPr>
            <p:ph type="title"/>
          </p:nvPr>
        </p:nvSpPr>
        <p:spPr/>
        <p:txBody>
          <a:bodyPr>
            <a:normAutofit fontScale="90000"/>
          </a:bodyPr>
          <a:lstStyle/>
          <a:p>
            <a:pPr algn="ctr"/>
            <a:r>
              <a:rPr lang="pl-PL">
                <a:latin typeface="Times New Roman" panose="02020603050405020304" pitchFamily="18" charset="0"/>
                <a:cs typeface="Times New Roman" panose="02020603050405020304" pitchFamily="18" charset="0"/>
              </a:rPr>
              <a:t>Zastosowanie teorii obwodów w obliczeniach praktycznych obwodów elektrycznych – dobór przewodu WLZ</a:t>
            </a:r>
          </a:p>
        </p:txBody>
      </p:sp>
      <p:sp>
        <p:nvSpPr>
          <p:cNvPr id="5" name="Symbol zastępczy zawartości 4">
            <a:extLst>
              <a:ext uri="{FF2B5EF4-FFF2-40B4-BE49-F238E27FC236}">
                <a16:creationId xmlns:a16="http://schemas.microsoft.com/office/drawing/2014/main" id="{54C0D361-158F-99D8-B259-99F3C89AD53A}"/>
              </a:ext>
            </a:extLst>
          </p:cNvPr>
          <p:cNvSpPr>
            <a:spLocks noGrp="1"/>
          </p:cNvSpPr>
          <p:nvPr>
            <p:ph idx="1"/>
          </p:nvPr>
        </p:nvSpPr>
        <p:spPr>
          <a:xfrm>
            <a:off x="586409" y="2267364"/>
            <a:ext cx="10515600" cy="4351338"/>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Kryteria doboru przewodu to:</a:t>
            </a:r>
          </a:p>
          <a:p>
            <a:pPr marL="0" indent="0" algn="just">
              <a:buNone/>
            </a:pPr>
            <a:endParaRPr lang="pl-PL" sz="2400" dirty="0">
              <a:latin typeface="Times New Roman" panose="02020603050405020304" pitchFamily="18" charset="0"/>
              <a:cs typeface="Times New Roman" panose="02020603050405020304" pitchFamily="18" charset="0"/>
            </a:endParaRPr>
          </a:p>
          <a:p>
            <a:pPr algn="just"/>
            <a:r>
              <a:rPr lang="pl-PL" sz="2400" dirty="0">
                <a:latin typeface="Times New Roman" panose="02020603050405020304" pitchFamily="18" charset="0"/>
                <a:cs typeface="Times New Roman" panose="02020603050405020304" pitchFamily="18" charset="0"/>
              </a:rPr>
              <a:t>Obciążalność prądowa długotrwała</a:t>
            </a:r>
          </a:p>
          <a:p>
            <a:pPr algn="just"/>
            <a:r>
              <a:rPr lang="pl-PL" sz="2400" dirty="0">
                <a:latin typeface="Times New Roman" panose="02020603050405020304" pitchFamily="18" charset="0"/>
                <a:cs typeface="Times New Roman" panose="02020603050405020304" pitchFamily="18" charset="0"/>
              </a:rPr>
              <a:t>Spadki napięć</a:t>
            </a:r>
          </a:p>
          <a:p>
            <a:pPr algn="just"/>
            <a:r>
              <a:rPr lang="pl-PL" sz="2400" dirty="0">
                <a:latin typeface="Times New Roman" panose="02020603050405020304" pitchFamily="18" charset="0"/>
                <a:cs typeface="Times New Roman" panose="02020603050405020304" pitchFamily="18" charset="0"/>
              </a:rPr>
              <a:t>Samoczynne wyłączenie zasilania</a:t>
            </a:r>
          </a:p>
          <a:p>
            <a:pPr algn="just"/>
            <a:r>
              <a:rPr lang="pl-PL" sz="2400" dirty="0">
                <a:latin typeface="Times New Roman" panose="02020603050405020304" pitchFamily="18" charset="0"/>
                <a:cs typeface="Times New Roman" panose="02020603050405020304" pitchFamily="18" charset="0"/>
              </a:rPr>
              <a:t>Minimalne przekroje</a:t>
            </a:r>
          </a:p>
          <a:p>
            <a:pPr algn="just"/>
            <a:endParaRPr lang="pl-PL" sz="2400" dirty="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062993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FC885A6-4C9B-978A-E7F5-3111B32EC926}"/>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Dobór przewodu WLZ</a:t>
            </a:r>
          </a:p>
        </p:txBody>
      </p:sp>
      <p:sp>
        <p:nvSpPr>
          <p:cNvPr id="3" name="Symbol zastępczy zawartości 2">
            <a:extLst>
              <a:ext uri="{FF2B5EF4-FFF2-40B4-BE49-F238E27FC236}">
                <a16:creationId xmlns:a16="http://schemas.microsoft.com/office/drawing/2014/main" id="{7BE38FC8-F062-0788-1E3D-851D97013511}"/>
              </a:ext>
            </a:extLst>
          </p:cNvPr>
          <p:cNvSpPr>
            <a:spLocks noGrp="1"/>
          </p:cNvSpPr>
          <p:nvPr>
            <p:ph idx="1"/>
          </p:nvPr>
        </p:nvSpPr>
        <p:spPr>
          <a:xfrm>
            <a:off x="838200" y="2501486"/>
            <a:ext cx="10515600" cy="3404566"/>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Do dokonania prawidłowego doboru przewodu WLZ potrzebne będą:</a:t>
            </a:r>
          </a:p>
          <a:p>
            <a:pPr algn="just"/>
            <a:endParaRPr lang="pl-PL" sz="2400" dirty="0">
              <a:latin typeface="Times New Roman" panose="02020603050405020304" pitchFamily="18" charset="0"/>
              <a:cs typeface="Times New Roman" panose="02020603050405020304" pitchFamily="18" charset="0"/>
            </a:endParaRPr>
          </a:p>
          <a:p>
            <a:pPr lvl="1" algn="just"/>
            <a:r>
              <a:rPr lang="pl-PL" dirty="0">
                <a:latin typeface="Times New Roman" panose="02020603050405020304" pitchFamily="18" charset="0"/>
                <a:cs typeface="Times New Roman" panose="02020603050405020304" pitchFamily="18" charset="0"/>
              </a:rPr>
              <a:t>Warunki przyłączenia podane przez dostawcę energii (zakład energetyczny)</a:t>
            </a:r>
          </a:p>
          <a:p>
            <a:pPr lvl="1" algn="just"/>
            <a:r>
              <a:rPr lang="pl-PL" dirty="0">
                <a:latin typeface="Times New Roman" panose="02020603050405020304" pitchFamily="18" charset="0"/>
                <a:cs typeface="Times New Roman" panose="02020603050405020304" pitchFamily="18" charset="0"/>
              </a:rPr>
              <a:t>Długość przewodu WLZ</a:t>
            </a:r>
          </a:p>
          <a:p>
            <a:pPr lvl="1" algn="just"/>
            <a:r>
              <a:rPr lang="pl-PL" dirty="0">
                <a:latin typeface="Times New Roman" panose="02020603050405020304" pitchFamily="18" charset="0"/>
                <a:cs typeface="Times New Roman" panose="02020603050405020304" pitchFamily="18" charset="0"/>
              </a:rPr>
              <a:t>Impedancja zwarcia sieci</a:t>
            </a:r>
          </a:p>
          <a:p>
            <a:pPr lvl="1" algn="just"/>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06175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BE13EBD-A2AF-0AA4-29A5-1A2F0939269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 - WLZ</a:t>
            </a:r>
          </a:p>
        </p:txBody>
      </p:sp>
      <p:sp>
        <p:nvSpPr>
          <p:cNvPr id="3" name="Symbol zastępczy zawartości 2">
            <a:extLst>
              <a:ext uri="{FF2B5EF4-FFF2-40B4-BE49-F238E27FC236}">
                <a16:creationId xmlns:a16="http://schemas.microsoft.com/office/drawing/2014/main" id="{B8F8E031-E3E8-41DC-1CD4-55DA17C15136}"/>
              </a:ext>
            </a:extLst>
          </p:cNvPr>
          <p:cNvSpPr>
            <a:spLocks noGrp="1"/>
          </p:cNvSpPr>
          <p:nvPr>
            <p:ph idx="1"/>
          </p:nvPr>
        </p:nvSpPr>
        <p:spPr>
          <a:xfrm>
            <a:off x="838200" y="1825625"/>
            <a:ext cx="10515600" cy="1000285"/>
          </a:xfrm>
        </p:spPr>
        <p:txBody>
          <a:bodyPr>
            <a:normAutofit/>
          </a:bodyPr>
          <a:lstStyle/>
          <a:p>
            <a:pPr marL="0" indent="0" algn="just">
              <a:buNone/>
            </a:pPr>
            <a:r>
              <a:rPr lang="pl-PL" sz="2400" i="0" dirty="0">
                <a:solidFill>
                  <a:srgbClr val="2A2828"/>
                </a:solidFill>
                <a:effectLst/>
                <a:latin typeface="Times New Roman" panose="02020603050405020304" pitchFamily="18" charset="0"/>
                <a:cs typeface="Times New Roman" panose="02020603050405020304" pitchFamily="18" charset="0"/>
              </a:rPr>
              <a:t>Dobór przekroju przewodu ze względu na obciążalność prądową długotrwałą</a:t>
            </a:r>
          </a:p>
          <a:p>
            <a:pPr algn="just"/>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DAC18D39-34BF-AA28-400E-741A0927B862}"/>
              </a:ext>
            </a:extLst>
          </p:cNvPr>
          <p:cNvPicPr>
            <a:picLocks noChangeAspect="1"/>
          </p:cNvPicPr>
          <p:nvPr/>
        </p:nvPicPr>
        <p:blipFill>
          <a:blip r:embed="rId2"/>
          <a:stretch>
            <a:fillRect/>
          </a:stretch>
        </p:blipFill>
        <p:spPr>
          <a:xfrm>
            <a:off x="3154643" y="2734256"/>
            <a:ext cx="5636933" cy="3588930"/>
          </a:xfrm>
          <a:prstGeom prst="rect">
            <a:avLst/>
          </a:prstGeom>
        </p:spPr>
      </p:pic>
      <p:sp>
        <p:nvSpPr>
          <p:cNvPr id="7" name="pole tekstowe 6">
            <a:extLst>
              <a:ext uri="{FF2B5EF4-FFF2-40B4-BE49-F238E27FC236}">
                <a16:creationId xmlns:a16="http://schemas.microsoft.com/office/drawing/2014/main" id="{0466FC67-5FE9-1D47-508A-2F86CC2A40B7}"/>
              </a:ext>
            </a:extLst>
          </p:cNvPr>
          <p:cNvSpPr txBox="1"/>
          <p:nvPr/>
        </p:nvSpPr>
        <p:spPr>
          <a:xfrm>
            <a:off x="0" y="6642556"/>
            <a:ext cx="881660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http://elektroonline.pl/a/773,Zasady-doboru-przewodow</a:t>
            </a:r>
          </a:p>
        </p:txBody>
      </p:sp>
    </p:spTree>
    <p:extLst>
      <p:ext uri="{BB962C8B-B14F-4D97-AF65-F5344CB8AC3E}">
        <p14:creationId xmlns:p14="http://schemas.microsoft.com/office/powerpoint/2010/main" val="387806292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0355FD5-81E7-DC99-22B3-979DC63DDCA8}"/>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 - WLZ</a:t>
            </a:r>
          </a:p>
        </p:txBody>
      </p:sp>
      <p:sp>
        <p:nvSpPr>
          <p:cNvPr id="3" name="Symbol zastępczy zawartości 2">
            <a:extLst>
              <a:ext uri="{FF2B5EF4-FFF2-40B4-BE49-F238E27FC236}">
                <a16:creationId xmlns:a16="http://schemas.microsoft.com/office/drawing/2014/main" id="{A3BED327-FA6E-1B44-6CD2-80C0F25A0209}"/>
              </a:ext>
            </a:extLst>
          </p:cNvPr>
          <p:cNvSpPr>
            <a:spLocks noGrp="1"/>
          </p:cNvSpPr>
          <p:nvPr>
            <p:ph idx="1"/>
          </p:nvPr>
        </p:nvSpPr>
        <p:spPr>
          <a:xfrm>
            <a:off x="838200" y="1825625"/>
            <a:ext cx="10515600" cy="1248413"/>
          </a:xfrm>
        </p:spPr>
        <p:txBody>
          <a:bodyPr>
            <a:normAutofit/>
          </a:bodyPr>
          <a:lstStyle/>
          <a:p>
            <a:pPr marL="0" indent="0" algn="just">
              <a:buNone/>
            </a:pPr>
            <a:r>
              <a:rPr lang="pl-PL" sz="2400" i="0" dirty="0">
                <a:solidFill>
                  <a:srgbClr val="2A2828"/>
                </a:solidFill>
                <a:effectLst/>
                <a:latin typeface="Times New Roman" panose="02020603050405020304" pitchFamily="18" charset="0"/>
                <a:cs typeface="Times New Roman" panose="02020603050405020304" pitchFamily="18" charset="0"/>
              </a:rPr>
              <a:t>Dobór przekroju przewodu ze względu na wytrzymałość mechaniczną</a:t>
            </a:r>
            <a:endParaRPr lang="pl-PL" sz="2400" dirty="0">
              <a:latin typeface="Times New Roman" panose="02020603050405020304" pitchFamily="18" charset="0"/>
              <a:cs typeface="Times New Roman" panose="02020603050405020304" pitchFamily="18" charset="0"/>
            </a:endParaRPr>
          </a:p>
        </p:txBody>
      </p:sp>
      <p:pic>
        <p:nvPicPr>
          <p:cNvPr id="4" name="Obraz 3">
            <a:extLst>
              <a:ext uri="{FF2B5EF4-FFF2-40B4-BE49-F238E27FC236}">
                <a16:creationId xmlns:a16="http://schemas.microsoft.com/office/drawing/2014/main" id="{5284B597-AA12-1FF4-03E8-DF51D5511694}"/>
              </a:ext>
            </a:extLst>
          </p:cNvPr>
          <p:cNvPicPr>
            <a:picLocks noChangeAspect="1"/>
          </p:cNvPicPr>
          <p:nvPr/>
        </p:nvPicPr>
        <p:blipFill>
          <a:blip r:embed="rId2"/>
          <a:stretch>
            <a:fillRect/>
          </a:stretch>
        </p:blipFill>
        <p:spPr>
          <a:xfrm>
            <a:off x="4003369" y="2401313"/>
            <a:ext cx="4451385" cy="4233485"/>
          </a:xfrm>
          <a:prstGeom prst="rect">
            <a:avLst/>
          </a:prstGeom>
        </p:spPr>
      </p:pic>
    </p:spTree>
    <p:extLst>
      <p:ext uri="{BB962C8B-B14F-4D97-AF65-F5344CB8AC3E}">
        <p14:creationId xmlns:p14="http://schemas.microsoft.com/office/powerpoint/2010/main" val="414955170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69CF06D-75E7-C385-6197-5179B0EF7246}"/>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 - WLZ</a:t>
            </a:r>
          </a:p>
        </p:txBody>
      </p:sp>
      <p:sp>
        <p:nvSpPr>
          <p:cNvPr id="3" name="Symbol zastępczy zawartości 2">
            <a:extLst>
              <a:ext uri="{FF2B5EF4-FFF2-40B4-BE49-F238E27FC236}">
                <a16:creationId xmlns:a16="http://schemas.microsoft.com/office/drawing/2014/main" id="{B977BB74-E485-AD9B-9BCB-DD9B3D404B40}"/>
              </a:ext>
            </a:extLst>
          </p:cNvPr>
          <p:cNvSpPr>
            <a:spLocks noGrp="1"/>
          </p:cNvSpPr>
          <p:nvPr>
            <p:ph idx="1"/>
          </p:nvPr>
        </p:nvSpPr>
        <p:spPr>
          <a:xfrm>
            <a:off x="838200" y="1825625"/>
            <a:ext cx="10515600" cy="945145"/>
          </a:xfrm>
        </p:spPr>
        <p:txBody>
          <a:bodyPr>
            <a:normAutofit/>
          </a:bodyPr>
          <a:lstStyle/>
          <a:p>
            <a:pPr marL="0" indent="0" algn="just">
              <a:buNone/>
            </a:pPr>
            <a:r>
              <a:rPr lang="pl-PL" sz="2400" i="0" dirty="0">
                <a:solidFill>
                  <a:srgbClr val="2A2828"/>
                </a:solidFill>
                <a:effectLst/>
                <a:latin typeface="Times New Roman" panose="02020603050405020304" pitchFamily="18" charset="0"/>
                <a:cs typeface="Times New Roman" panose="02020603050405020304" pitchFamily="18" charset="0"/>
              </a:rPr>
              <a:t>Dobór przekroju przewodu ze względu na skuteczność ochrony przeciwporażeniowej</a:t>
            </a:r>
            <a:endParaRPr lang="pl-PL" sz="2400" dirty="0">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2860E5FB-ADEF-4704-CC06-EE7340F33F9E}"/>
              </a:ext>
            </a:extLst>
          </p:cNvPr>
          <p:cNvPicPr>
            <a:picLocks noChangeAspect="1"/>
          </p:cNvPicPr>
          <p:nvPr/>
        </p:nvPicPr>
        <p:blipFill>
          <a:blip r:embed="rId2"/>
          <a:stretch>
            <a:fillRect/>
          </a:stretch>
        </p:blipFill>
        <p:spPr>
          <a:xfrm>
            <a:off x="3251747" y="2913991"/>
            <a:ext cx="5078944" cy="3944009"/>
          </a:xfrm>
          <a:prstGeom prst="rect">
            <a:avLst/>
          </a:prstGeom>
        </p:spPr>
      </p:pic>
      <p:sp>
        <p:nvSpPr>
          <p:cNvPr id="8" name="pole tekstowe 7">
            <a:extLst>
              <a:ext uri="{FF2B5EF4-FFF2-40B4-BE49-F238E27FC236}">
                <a16:creationId xmlns:a16="http://schemas.microsoft.com/office/drawing/2014/main" id="{BFD80761-B749-CAF0-23AF-94EE1A2E76CE}"/>
              </a:ext>
            </a:extLst>
          </p:cNvPr>
          <p:cNvSpPr txBox="1"/>
          <p:nvPr/>
        </p:nvSpPr>
        <p:spPr>
          <a:xfrm>
            <a:off x="0" y="6642556"/>
            <a:ext cx="881660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http://elektroonline.pl/a/773,Zasady-doboru-przewodow</a:t>
            </a:r>
          </a:p>
        </p:txBody>
      </p:sp>
    </p:spTree>
    <p:extLst>
      <p:ext uri="{BB962C8B-B14F-4D97-AF65-F5344CB8AC3E}">
        <p14:creationId xmlns:p14="http://schemas.microsoft.com/office/powerpoint/2010/main" val="8668063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A661E9-0E85-963F-3CB5-C9DEEB436A77}"/>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353128A5-1AA7-CF02-9362-61F630F40951}"/>
              </a:ext>
            </a:extLst>
          </p:cNvPr>
          <p:cNvSpPr>
            <a:spLocks noGrp="1"/>
          </p:cNvSpPr>
          <p:nvPr>
            <p:ph idx="1"/>
          </p:nvPr>
        </p:nvSpPr>
        <p:spPr>
          <a:xfrm>
            <a:off x="838200" y="1825625"/>
            <a:ext cx="10515600" cy="2225123"/>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Złącze pomiarowe - to miejsce, w którym dokonywany jest pomiar zużycia energii elektrycznej, czyli gdzie znajduje się licznik energii elektrycznej oraz elementy zabezpieczające WLZ przed skutkami zwarcia oraz nadmiernego poboru energii (powyżej limitu wyznaczonego ogranicznikiem mocy). </a:t>
            </a:r>
          </a:p>
        </p:txBody>
      </p:sp>
      <p:pic>
        <p:nvPicPr>
          <p:cNvPr id="5" name="Obraz 4">
            <a:extLst>
              <a:ext uri="{FF2B5EF4-FFF2-40B4-BE49-F238E27FC236}">
                <a16:creationId xmlns:a16="http://schemas.microsoft.com/office/drawing/2014/main" id="{2BA8C401-261E-A4E9-B7C6-AA0BBEC4C444}"/>
              </a:ext>
            </a:extLst>
          </p:cNvPr>
          <p:cNvPicPr>
            <a:picLocks noChangeAspect="1"/>
          </p:cNvPicPr>
          <p:nvPr/>
        </p:nvPicPr>
        <p:blipFill>
          <a:blip r:embed="rId2"/>
          <a:stretch>
            <a:fillRect/>
          </a:stretch>
        </p:blipFill>
        <p:spPr>
          <a:xfrm>
            <a:off x="4180400" y="3847839"/>
            <a:ext cx="3554452" cy="2939482"/>
          </a:xfrm>
          <a:prstGeom prst="rect">
            <a:avLst/>
          </a:prstGeom>
        </p:spPr>
      </p:pic>
      <p:sp>
        <p:nvSpPr>
          <p:cNvPr id="6" name="pole tekstowe 5">
            <a:extLst>
              <a:ext uri="{FF2B5EF4-FFF2-40B4-BE49-F238E27FC236}">
                <a16:creationId xmlns:a16="http://schemas.microsoft.com/office/drawing/2014/main" id="{0F5F045C-F792-1BB7-9A88-6E79309E70D0}"/>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www.tim.pl</a:t>
            </a:r>
          </a:p>
        </p:txBody>
      </p:sp>
    </p:spTree>
    <p:extLst>
      <p:ext uri="{BB962C8B-B14F-4D97-AF65-F5344CB8AC3E}">
        <p14:creationId xmlns:p14="http://schemas.microsoft.com/office/powerpoint/2010/main" val="782989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BDEE1D-A40B-876D-B62A-42A67F3D7F9B}"/>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napięcie elektryczne</a:t>
            </a:r>
          </a:p>
        </p:txBody>
      </p:sp>
      <p:sp>
        <p:nvSpPr>
          <p:cNvPr id="3" name="Symbol zastępczy zawartości 2">
            <a:extLst>
              <a:ext uri="{FF2B5EF4-FFF2-40B4-BE49-F238E27FC236}">
                <a16:creationId xmlns:a16="http://schemas.microsoft.com/office/drawing/2014/main" id="{38FE6231-7558-E750-8B33-F9E608111063}"/>
              </a:ext>
            </a:extLst>
          </p:cNvPr>
          <p:cNvSpPr>
            <a:spLocks noGrp="1"/>
          </p:cNvSpPr>
          <p:nvPr>
            <p:ph idx="1"/>
          </p:nvPr>
        </p:nvSpPr>
        <p:spPr>
          <a:xfrm>
            <a:off x="838200" y="2179016"/>
            <a:ext cx="10515600" cy="4351338"/>
          </a:xfrm>
        </p:spPr>
        <p:txBody>
          <a:bodyPr>
            <a:noAutofit/>
          </a:bodyPr>
          <a:lstStyle/>
          <a:p>
            <a:pPr marL="0" indent="0" algn="just">
              <a:buNone/>
            </a:pPr>
            <a:r>
              <a:rPr lang="pl-PL" sz="2400" dirty="0">
                <a:latin typeface="Times New Roman" panose="02020603050405020304" pitchFamily="18" charset="0"/>
                <a:cs typeface="Times New Roman" panose="02020603050405020304" pitchFamily="18" charset="0"/>
              </a:rPr>
              <a:t>W praktyce zawodowej bardzo ważne jest właściwe zrozumienie napięcia jako wartości powstałej jako różnica potencjałów.</a:t>
            </a:r>
          </a:p>
          <a:p>
            <a:pPr marL="0" indent="0" algn="ctr">
              <a:buNone/>
            </a:pPr>
            <a:endParaRPr lang="pl-PL" sz="2400" dirty="0">
              <a:latin typeface="Times New Roman" panose="02020603050405020304" pitchFamily="18" charset="0"/>
              <a:cs typeface="Times New Roman" panose="02020603050405020304" pitchFamily="18" charset="0"/>
            </a:endParaRPr>
          </a:p>
          <a:p>
            <a:pPr marL="0" indent="0" algn="ctr">
              <a:buNone/>
            </a:pPr>
            <a:r>
              <a:rPr lang="pl-PL" sz="2400" dirty="0">
                <a:latin typeface="Times New Roman" panose="02020603050405020304" pitchFamily="18" charset="0"/>
                <a:cs typeface="Times New Roman" panose="02020603050405020304" pitchFamily="18" charset="0"/>
              </a:rPr>
              <a:t>U=V1-V2</a:t>
            </a:r>
          </a:p>
          <a:p>
            <a:pPr marL="0" indent="0">
              <a:buNone/>
            </a:pPr>
            <a:r>
              <a:rPr lang="pl-PL" sz="2400" dirty="0">
                <a:latin typeface="Times New Roman" panose="02020603050405020304" pitchFamily="18" charset="0"/>
                <a:cs typeface="Times New Roman" panose="02020603050405020304" pitchFamily="18" charset="0"/>
              </a:rPr>
              <a:t>gdzie: </a:t>
            </a:r>
          </a:p>
          <a:p>
            <a:pPr marL="0" indent="0">
              <a:buNone/>
            </a:pPr>
            <a:r>
              <a:rPr lang="pl-PL" sz="2400" dirty="0">
                <a:latin typeface="Times New Roman" panose="02020603050405020304" pitchFamily="18" charset="0"/>
                <a:cs typeface="Times New Roman" panose="02020603050405020304" pitchFamily="18" charset="0"/>
              </a:rPr>
              <a:t>V1 – pierwszy </a:t>
            </a:r>
            <a:r>
              <a:rPr lang="pl-PL" sz="2400" dirty="0" err="1">
                <a:latin typeface="Times New Roman" panose="02020603050405020304" pitchFamily="18" charset="0"/>
                <a:cs typeface="Times New Roman" panose="02020603050405020304" pitchFamily="18" charset="0"/>
              </a:rPr>
              <a:t>potencał</a:t>
            </a:r>
            <a:endParaRPr lang="pl-PL" sz="2400" dirty="0">
              <a:latin typeface="Times New Roman" panose="02020603050405020304" pitchFamily="18" charset="0"/>
              <a:cs typeface="Times New Roman" panose="02020603050405020304" pitchFamily="18" charset="0"/>
            </a:endParaRPr>
          </a:p>
          <a:p>
            <a:pPr marL="0" indent="0">
              <a:buNone/>
            </a:pPr>
            <a:r>
              <a:rPr lang="pl-PL" sz="2400" dirty="0">
                <a:latin typeface="Times New Roman" panose="02020603050405020304" pitchFamily="18" charset="0"/>
                <a:cs typeface="Times New Roman" panose="02020603050405020304" pitchFamily="18" charset="0"/>
              </a:rPr>
              <a:t>V2 – drugi potencjał</a:t>
            </a:r>
          </a:p>
          <a:p>
            <a:pPr marL="0" indent="0">
              <a:buNone/>
            </a:pPr>
            <a:r>
              <a:rPr lang="pl-PL" sz="2400" dirty="0">
                <a:latin typeface="Times New Roman" panose="02020603050405020304" pitchFamily="18" charset="0"/>
                <a:cs typeface="Times New Roman" panose="02020603050405020304" pitchFamily="18" charset="0"/>
              </a:rPr>
              <a:t>U – napięcie mierzone w Woltach [V]</a:t>
            </a:r>
          </a:p>
          <a:p>
            <a:pPr marL="0" indent="0">
              <a:buNone/>
            </a:pP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809495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C76F3B-6892-7FE7-16F7-F72BB7152F3C}"/>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37CB4557-22D1-D8D2-637E-3E11A1398887}"/>
              </a:ext>
            </a:extLst>
          </p:cNvPr>
          <p:cNvSpPr>
            <a:spLocks noGrp="1"/>
          </p:cNvSpPr>
          <p:nvPr>
            <p:ph idx="1"/>
          </p:nvPr>
        </p:nvSpPr>
        <p:spPr>
          <a:xfrm>
            <a:off x="838200" y="2704686"/>
            <a:ext cx="10515600" cy="4351338"/>
          </a:xfrm>
        </p:spPr>
        <p:txBody>
          <a:bodyPr>
            <a:normAutofit/>
          </a:bodyPr>
          <a:lstStyle/>
          <a:p>
            <a:pPr algn="just">
              <a:buNone/>
            </a:pPr>
            <a:r>
              <a:rPr lang="pl-PL" sz="2400" b="1" dirty="0">
                <a:latin typeface="Times New Roman" panose="02020603050405020304" pitchFamily="18" charset="0"/>
                <a:cs typeface="Times New Roman" panose="02020603050405020304" pitchFamily="18" charset="0"/>
              </a:rPr>
              <a:t>1. Cel:</a:t>
            </a:r>
          </a:p>
          <a:p>
            <a:pPr algn="just">
              <a:buFont typeface="Arial" panose="020B0604020202020204" pitchFamily="34" charset="0"/>
              <a:buChar char="•"/>
            </a:pPr>
            <a:r>
              <a:rPr lang="pl-PL" sz="2400" dirty="0">
                <a:latin typeface="Times New Roman" panose="02020603050405020304" pitchFamily="18" charset="0"/>
                <a:cs typeface="Times New Roman" panose="02020603050405020304" pitchFamily="18" charset="0"/>
              </a:rPr>
              <a:t>Umożliwia </a:t>
            </a:r>
            <a:r>
              <a:rPr lang="pl-PL" sz="2400" b="1" dirty="0">
                <a:latin typeface="Times New Roman" panose="02020603050405020304" pitchFamily="18" charset="0"/>
                <a:cs typeface="Times New Roman" panose="02020603050405020304" pitchFamily="18" charset="0"/>
              </a:rPr>
              <a:t>kontrolę i rozliczenie zużycia energii elektrycznej</a:t>
            </a:r>
            <a:r>
              <a:rPr lang="pl-PL" sz="2400" dirty="0">
                <a:latin typeface="Times New Roman" panose="02020603050405020304" pitchFamily="18" charset="0"/>
                <a:cs typeface="Times New Roman" panose="02020603050405020304" pitchFamily="18" charset="0"/>
              </a:rPr>
              <a:t> przez odbiorcę (np. właściciela mieszkania, domu, firmy).</a:t>
            </a:r>
          </a:p>
          <a:p>
            <a:pPr algn="just">
              <a:buFont typeface="Arial" panose="020B0604020202020204" pitchFamily="34" charset="0"/>
              <a:buChar char="•"/>
            </a:pPr>
            <a:r>
              <a:rPr lang="pl-PL" sz="2400" dirty="0">
                <a:latin typeface="Times New Roman" panose="02020603050405020304" pitchFamily="18" charset="0"/>
                <a:cs typeface="Times New Roman" panose="02020603050405020304" pitchFamily="18" charset="0"/>
              </a:rPr>
              <a:t>Stanowi </a:t>
            </a:r>
            <a:r>
              <a:rPr lang="pl-PL" sz="2400" b="1" dirty="0">
                <a:latin typeface="Times New Roman" panose="02020603050405020304" pitchFamily="18" charset="0"/>
                <a:cs typeface="Times New Roman" panose="02020603050405020304" pitchFamily="18" charset="0"/>
              </a:rPr>
              <a:t>granicę własności i odpowiedzialności</a:t>
            </a:r>
            <a:r>
              <a:rPr lang="pl-PL" sz="2400" dirty="0">
                <a:latin typeface="Times New Roman" panose="02020603050405020304" pitchFamily="18" charset="0"/>
                <a:cs typeface="Times New Roman" panose="02020603050405020304" pitchFamily="18" charset="0"/>
              </a:rPr>
              <a:t> między dostawcą energii (np. PGE, Tauron) a odbiorcą.</a:t>
            </a:r>
          </a:p>
          <a:p>
            <a:pPr marL="0" indent="0" algn="just">
              <a:buNone/>
            </a:pP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231693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50B81B-7989-1706-8A94-1F8886C8C57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514D7814-8135-1D92-13DA-503B10445F5E}"/>
              </a:ext>
            </a:extLst>
          </p:cNvPr>
          <p:cNvSpPr>
            <a:spLocks noGrp="1"/>
          </p:cNvSpPr>
          <p:nvPr>
            <p:ph idx="1"/>
          </p:nvPr>
        </p:nvSpPr>
        <p:spPr/>
        <p:txBody>
          <a:bodyPr>
            <a:normAutofit lnSpcReduction="10000"/>
          </a:bodyPr>
          <a:lstStyle/>
          <a:p>
            <a:pPr algn="just">
              <a:buNone/>
            </a:pPr>
            <a:r>
              <a:rPr lang="pl-PL" sz="2400" b="1" dirty="0">
                <a:latin typeface="Times New Roman" panose="02020603050405020304" pitchFamily="18" charset="0"/>
                <a:cs typeface="Times New Roman" panose="02020603050405020304" pitchFamily="18" charset="0"/>
              </a:rPr>
              <a:t>2. Elementy złącza pomiarowego:</a:t>
            </a:r>
          </a:p>
          <a:p>
            <a:pPr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Licznik energii elektrycznej (kWh)</a:t>
            </a:r>
            <a:r>
              <a:rPr lang="pl-PL" sz="2400" dirty="0">
                <a:latin typeface="Times New Roman" panose="02020603050405020304" pitchFamily="18" charset="0"/>
                <a:cs typeface="Times New Roman" panose="02020603050405020304" pitchFamily="18" charset="0"/>
              </a:rPr>
              <a:t> – montowany przez zakład energetyczny.</a:t>
            </a:r>
          </a:p>
          <a:p>
            <a:pPr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Zabezpieczenia </a:t>
            </a:r>
            <a:r>
              <a:rPr lang="pl-PL" sz="2400" b="1" dirty="0" err="1">
                <a:latin typeface="Times New Roman" panose="02020603050405020304" pitchFamily="18" charset="0"/>
                <a:cs typeface="Times New Roman" panose="02020603050405020304" pitchFamily="18" charset="0"/>
              </a:rPr>
              <a:t>przedlicznikowe</a:t>
            </a:r>
            <a:r>
              <a:rPr lang="pl-PL" sz="2400" dirty="0">
                <a:latin typeface="Times New Roman" panose="02020603050405020304" pitchFamily="18" charset="0"/>
                <a:cs typeface="Times New Roman" panose="02020603050405020304" pitchFamily="18" charset="0"/>
              </a:rPr>
              <a:t> – np. bezpieczniki topikowe, wyłączniki nadprądowe z członem zwarciowym o wskazanej charakterystyce.</a:t>
            </a:r>
          </a:p>
          <a:p>
            <a:pPr algn="just">
              <a:buFont typeface="Arial" panose="020B0604020202020204" pitchFamily="34" charset="0"/>
              <a:buChar char="•"/>
            </a:pPr>
            <a:r>
              <a:rPr lang="pl-PL" sz="2400" dirty="0">
                <a:latin typeface="Times New Roman" panose="02020603050405020304" pitchFamily="18" charset="0"/>
                <a:cs typeface="Times New Roman" panose="02020603050405020304" pitchFamily="18" charset="0"/>
              </a:rPr>
              <a:t>Czasem spotykany jest </a:t>
            </a:r>
            <a:r>
              <a:rPr lang="pl-PL" sz="2400" b="1" dirty="0">
                <a:latin typeface="Times New Roman" panose="02020603050405020304" pitchFamily="18" charset="0"/>
                <a:cs typeface="Times New Roman" panose="02020603050405020304" pitchFamily="18" charset="0"/>
              </a:rPr>
              <a:t>Rozłącznik izolacyjny </a:t>
            </a:r>
            <a:r>
              <a:rPr lang="pl-PL" sz="2400" dirty="0">
                <a:latin typeface="Times New Roman" panose="02020603050405020304" pitchFamily="18" charset="0"/>
                <a:cs typeface="Times New Roman" panose="02020603050405020304" pitchFamily="18" charset="0"/>
              </a:rPr>
              <a:t>– umożliwia odcięcie zasilania od instalacji.</a:t>
            </a:r>
          </a:p>
          <a:p>
            <a:pPr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Listwa zaciskowa (LZ)</a:t>
            </a:r>
            <a:r>
              <a:rPr lang="pl-PL" sz="2400" dirty="0">
                <a:latin typeface="Times New Roman" panose="02020603050405020304" pitchFamily="18" charset="0"/>
                <a:cs typeface="Times New Roman" panose="02020603050405020304" pitchFamily="18" charset="0"/>
              </a:rPr>
              <a:t> – umożliwia podłączenie przewodów zasilających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i odpływowych.</a:t>
            </a:r>
          </a:p>
          <a:p>
            <a:pPr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Ogranicznik mocy </a:t>
            </a:r>
            <a:r>
              <a:rPr lang="pl-PL" sz="2400" dirty="0">
                <a:latin typeface="Times New Roman" panose="02020603050405020304" pitchFamily="18" charset="0"/>
                <a:cs typeface="Times New Roman" panose="02020603050405020304" pitchFamily="18" charset="0"/>
              </a:rPr>
              <a:t>– limituje wartość mocy danej instalacji.</a:t>
            </a:r>
            <a:endParaRPr lang="pl-PL" sz="2400" b="1"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Obudowa</a:t>
            </a:r>
            <a:r>
              <a:rPr lang="pl-PL" sz="2400" dirty="0">
                <a:latin typeface="Times New Roman" panose="02020603050405020304" pitchFamily="18" charset="0"/>
                <a:cs typeface="Times New Roman" panose="02020603050405020304" pitchFamily="18" charset="0"/>
              </a:rPr>
              <a:t> – odporna na warunki atmosferyczne (w przypadku montażu na zewnątrz) i umożliwiająca plombowanie.</a:t>
            </a: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221863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7260D9-4A27-142D-B6F0-A28612E81C00}"/>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5BC9BDBD-443C-77EB-1045-846AFA413C67}"/>
              </a:ext>
            </a:extLst>
          </p:cNvPr>
          <p:cNvSpPr>
            <a:spLocks noGrp="1"/>
          </p:cNvSpPr>
          <p:nvPr>
            <p:ph idx="1"/>
          </p:nvPr>
        </p:nvSpPr>
        <p:spPr>
          <a:xfrm>
            <a:off x="838200" y="1825625"/>
            <a:ext cx="10515600" cy="4351338"/>
          </a:xfrm>
        </p:spPr>
        <p:txBody>
          <a:bodyPr>
            <a:normAutofit/>
          </a:bodyPr>
          <a:lstStyle/>
          <a:p>
            <a:pPr marL="0" indent="0" algn="just">
              <a:buNone/>
            </a:pPr>
            <a:r>
              <a:rPr lang="pl-PL" sz="2400" b="0" i="0" dirty="0">
                <a:effectLst/>
                <a:latin typeface="Times New Roman" panose="02020603050405020304" pitchFamily="18" charset="0"/>
                <a:cs typeface="Times New Roman" panose="02020603050405020304" pitchFamily="18" charset="0"/>
              </a:rPr>
              <a:t>Elektryczne połączenie z ziemią nazywane jest uziemieniem. W przypadku budownictwa jednorodzinnego lub wielorodzinnego możemy wyróżnić:</a:t>
            </a:r>
          </a:p>
          <a:p>
            <a:pPr marL="0" indent="0" algn="just">
              <a:buNone/>
            </a:pPr>
            <a:endParaRPr lang="pl-PL" sz="2400" b="0" i="0" dirty="0">
              <a:effectLst/>
              <a:latin typeface="Times New Roman" panose="02020603050405020304" pitchFamily="18" charset="0"/>
              <a:cs typeface="Times New Roman" panose="02020603050405020304" pitchFamily="18" charset="0"/>
            </a:endParaRPr>
          </a:p>
          <a:p>
            <a:pPr lvl="1" algn="just"/>
            <a:r>
              <a:rPr lang="pl-PL" b="1" i="0" dirty="0">
                <a:effectLst/>
                <a:latin typeface="Times New Roman" panose="02020603050405020304" pitchFamily="18" charset="0"/>
                <a:cs typeface="Times New Roman" panose="02020603050405020304" pitchFamily="18" charset="0"/>
              </a:rPr>
              <a:t>Uziemienie ochronne</a:t>
            </a:r>
            <a:r>
              <a:rPr lang="pl-PL" b="0" i="0" dirty="0">
                <a:effectLst/>
                <a:latin typeface="Times New Roman" panose="02020603050405020304" pitchFamily="18" charset="0"/>
                <a:cs typeface="Times New Roman" panose="02020603050405020304" pitchFamily="18" charset="0"/>
              </a:rPr>
              <a:t>, czyli połączenie z ziemią jednego lub wielu punktów sieci, instalacji lub urządzenia dla zabezpieczenia przed porażeniem prądem elektrycznym.</a:t>
            </a:r>
            <a:endParaRPr lang="pl-PL" dirty="0">
              <a:latin typeface="Times New Roman" panose="02020603050405020304" pitchFamily="18" charset="0"/>
              <a:cs typeface="Times New Roman" panose="02020603050405020304" pitchFamily="18" charset="0"/>
            </a:endParaRPr>
          </a:p>
          <a:p>
            <a:pPr lvl="1" algn="just"/>
            <a:r>
              <a:rPr lang="pl-PL" b="1" i="0" dirty="0">
                <a:effectLst/>
                <a:latin typeface="Times New Roman" panose="02020603050405020304" pitchFamily="18" charset="0"/>
                <a:cs typeface="Times New Roman" panose="02020603050405020304" pitchFamily="18" charset="0"/>
              </a:rPr>
              <a:t>Uziemienie odgromowe,</a:t>
            </a:r>
            <a:r>
              <a:rPr lang="pl-PL" b="0" i="0" dirty="0">
                <a:effectLst/>
                <a:latin typeface="Times New Roman" panose="02020603050405020304" pitchFamily="18" charset="0"/>
                <a:cs typeface="Times New Roman" panose="02020603050405020304" pitchFamily="18" charset="0"/>
              </a:rPr>
              <a:t> czyli część lub grupa układu uziomów, która zapewnia bezpośredni kontakt z ziemią i służy rozproszeniu prądu pioruna w ziemi.</a:t>
            </a:r>
          </a:p>
        </p:txBody>
      </p:sp>
    </p:spTree>
    <p:extLst>
      <p:ext uri="{BB962C8B-B14F-4D97-AF65-F5344CB8AC3E}">
        <p14:creationId xmlns:p14="http://schemas.microsoft.com/office/powerpoint/2010/main" val="181329448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978B2C5-B6FC-C8C2-1995-B74DFB855FE7}"/>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795A20A3-5A59-F913-51E1-038E2EFD652D}"/>
              </a:ext>
            </a:extLst>
          </p:cNvPr>
          <p:cNvSpPr>
            <a:spLocks noGrp="1"/>
          </p:cNvSpPr>
          <p:nvPr>
            <p:ph idx="1"/>
          </p:nvPr>
        </p:nvSpPr>
        <p:spPr>
          <a:xfrm>
            <a:off x="802861" y="2245278"/>
            <a:ext cx="10515600" cy="4351338"/>
          </a:xfrm>
        </p:spPr>
        <p:txBody>
          <a:bodyPr/>
          <a:lstStyle/>
          <a:p>
            <a:pPr marL="0" indent="0" algn="just">
              <a:buNone/>
            </a:pPr>
            <a:r>
              <a:rPr lang="pl-PL" i="0" dirty="0">
                <a:effectLst/>
                <a:latin typeface="Times New Roman" panose="02020603050405020304" pitchFamily="18" charset="0"/>
                <a:cs typeface="Times New Roman" panose="02020603050405020304" pitchFamily="18" charset="0"/>
              </a:rPr>
              <a:t>Zadaniem układów uziemień jest:</a:t>
            </a:r>
          </a:p>
          <a:p>
            <a:pPr lvl="1" algn="just"/>
            <a:endParaRPr lang="pl-PL" sz="2800" dirty="0">
              <a:latin typeface="Times New Roman" panose="02020603050405020304" pitchFamily="18" charset="0"/>
              <a:cs typeface="Times New Roman" panose="02020603050405020304" pitchFamily="18" charset="0"/>
            </a:endParaRPr>
          </a:p>
          <a:p>
            <a:pPr lvl="1" algn="just">
              <a:lnSpc>
                <a:spcPts val="1950"/>
              </a:lnSpc>
              <a:spcBef>
                <a:spcPts val="1200"/>
              </a:spcBef>
              <a:spcAft>
                <a:spcPts val="1200"/>
              </a:spcAft>
            </a:pPr>
            <a:r>
              <a:rPr lang="pl-PL" sz="2800" b="0" i="0" dirty="0">
                <a:effectLst/>
                <a:latin typeface="Times New Roman" panose="02020603050405020304" pitchFamily="18" charset="0"/>
                <a:cs typeface="Times New Roman" panose="02020603050405020304" pitchFamily="18" charset="0"/>
              </a:rPr>
              <a:t>odprowadzenie i rozproszenie prądu pioruna w ziemi,</a:t>
            </a:r>
          </a:p>
          <a:p>
            <a:pPr lvl="1" algn="just">
              <a:lnSpc>
                <a:spcPts val="1950"/>
              </a:lnSpc>
              <a:spcBef>
                <a:spcPts val="1200"/>
              </a:spcBef>
              <a:spcAft>
                <a:spcPts val="1200"/>
              </a:spcAft>
            </a:pPr>
            <a:r>
              <a:rPr lang="pl-PL" sz="2800" b="0" i="0" dirty="0">
                <a:effectLst/>
                <a:latin typeface="Times New Roman" panose="02020603050405020304" pitchFamily="18" charset="0"/>
                <a:cs typeface="Times New Roman" panose="02020603050405020304" pitchFamily="18" charset="0"/>
              </a:rPr>
              <a:t>połączenie wyrównawcze między przewodami odprowadzającymi,</a:t>
            </a:r>
          </a:p>
          <a:p>
            <a:pPr lvl="1" algn="just">
              <a:lnSpc>
                <a:spcPts val="1950"/>
              </a:lnSpc>
              <a:spcBef>
                <a:spcPts val="1200"/>
              </a:spcBef>
              <a:spcAft>
                <a:spcPts val="1200"/>
              </a:spcAft>
            </a:pPr>
            <a:r>
              <a:rPr lang="pl-PL" sz="2800" b="0" i="0" dirty="0">
                <a:effectLst/>
                <a:latin typeface="Times New Roman" panose="02020603050405020304" pitchFamily="18" charset="0"/>
                <a:cs typeface="Times New Roman" panose="02020603050405020304" pitchFamily="18" charset="0"/>
              </a:rPr>
              <a:t>obniżenie napięć dotykowych i krokowych do poziomu napięć </a:t>
            </a:r>
            <a:r>
              <a:rPr lang="pl-PL" sz="2800" b="0" i="0" dirty="0" err="1">
                <a:effectLst/>
                <a:latin typeface="Times New Roman" panose="02020603050405020304" pitchFamily="18" charset="0"/>
                <a:cs typeface="Times New Roman" panose="02020603050405020304" pitchFamily="18" charset="0"/>
              </a:rPr>
              <a:t>rażeniowych</a:t>
            </a:r>
            <a:r>
              <a:rPr lang="pl-PL" sz="2800" b="0" i="0" dirty="0">
                <a:effectLst/>
                <a:latin typeface="Times New Roman" panose="02020603050405020304" pitchFamily="18" charset="0"/>
                <a:cs typeface="Times New Roman" panose="02020603050405020304" pitchFamily="18" charset="0"/>
              </a:rPr>
              <a:t> długotrwale dopuszczalnych.</a:t>
            </a:r>
          </a:p>
          <a:p>
            <a:pPr marL="457200" lvl="1" indent="0" algn="just">
              <a:buNone/>
            </a:pPr>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836549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28D8D9-91A9-96CD-8631-43159029EDBB}"/>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pic>
        <p:nvPicPr>
          <p:cNvPr id="5" name="Obraz 4">
            <a:extLst>
              <a:ext uri="{FF2B5EF4-FFF2-40B4-BE49-F238E27FC236}">
                <a16:creationId xmlns:a16="http://schemas.microsoft.com/office/drawing/2014/main" id="{F4338D84-6E1C-B786-F4FC-B812693FDAA0}"/>
              </a:ext>
            </a:extLst>
          </p:cNvPr>
          <p:cNvPicPr>
            <a:picLocks noChangeAspect="1"/>
          </p:cNvPicPr>
          <p:nvPr/>
        </p:nvPicPr>
        <p:blipFill>
          <a:blip r:embed="rId2"/>
          <a:stretch>
            <a:fillRect/>
          </a:stretch>
        </p:blipFill>
        <p:spPr>
          <a:xfrm>
            <a:off x="642378" y="2745509"/>
            <a:ext cx="4357532" cy="3873362"/>
          </a:xfrm>
          <a:prstGeom prst="rect">
            <a:avLst/>
          </a:prstGeom>
        </p:spPr>
      </p:pic>
      <p:sp>
        <p:nvSpPr>
          <p:cNvPr id="13" name="pole tekstowe 12">
            <a:extLst>
              <a:ext uri="{FF2B5EF4-FFF2-40B4-BE49-F238E27FC236}">
                <a16:creationId xmlns:a16="http://schemas.microsoft.com/office/drawing/2014/main" id="{A9177893-DC43-E191-39B9-163090B2C5E5}"/>
              </a:ext>
            </a:extLst>
          </p:cNvPr>
          <p:cNvSpPr txBox="1"/>
          <p:nvPr/>
        </p:nvSpPr>
        <p:spPr>
          <a:xfrm>
            <a:off x="458579" y="2044920"/>
            <a:ext cx="6096000" cy="523220"/>
          </a:xfrm>
          <a:prstGeom prst="rect">
            <a:avLst/>
          </a:prstGeom>
          <a:noFill/>
        </p:spPr>
        <p:txBody>
          <a:bodyPr wrap="square">
            <a:spAutoFit/>
          </a:bodyPr>
          <a:lstStyle/>
          <a:p>
            <a:pPr marL="0" indent="0">
              <a:buNone/>
            </a:pPr>
            <a:r>
              <a:rPr lang="pl-PL" sz="2800" i="0">
                <a:effectLst/>
                <a:latin typeface="Times New Roman" panose="02020603050405020304" pitchFamily="18" charset="0"/>
                <a:cs typeface="Times New Roman" panose="02020603050405020304" pitchFamily="18" charset="0"/>
              </a:rPr>
              <a:t>Podstawowe rodzaje uziomów to:</a:t>
            </a:r>
          </a:p>
        </p:txBody>
      </p:sp>
      <p:pic>
        <p:nvPicPr>
          <p:cNvPr id="15" name="Obraz 14">
            <a:extLst>
              <a:ext uri="{FF2B5EF4-FFF2-40B4-BE49-F238E27FC236}">
                <a16:creationId xmlns:a16="http://schemas.microsoft.com/office/drawing/2014/main" id="{5055BE23-6966-D63F-96EB-CCCDB164D000}"/>
              </a:ext>
            </a:extLst>
          </p:cNvPr>
          <p:cNvPicPr>
            <a:picLocks noChangeAspect="1"/>
          </p:cNvPicPr>
          <p:nvPr/>
        </p:nvPicPr>
        <p:blipFill>
          <a:blip r:embed="rId3"/>
          <a:stretch>
            <a:fillRect/>
          </a:stretch>
        </p:blipFill>
        <p:spPr>
          <a:xfrm>
            <a:off x="6131881" y="2935704"/>
            <a:ext cx="5077350" cy="3098800"/>
          </a:xfrm>
          <a:prstGeom prst="rect">
            <a:avLst/>
          </a:prstGeom>
        </p:spPr>
      </p:pic>
      <p:sp>
        <p:nvSpPr>
          <p:cNvPr id="3" name="pole tekstowe 2">
            <a:extLst>
              <a:ext uri="{FF2B5EF4-FFF2-40B4-BE49-F238E27FC236}">
                <a16:creationId xmlns:a16="http://schemas.microsoft.com/office/drawing/2014/main" id="{95543888-463F-DB47-EE9D-DAD903E12F68}"/>
              </a:ext>
            </a:extLst>
          </p:cNvPr>
          <p:cNvSpPr txBox="1"/>
          <p:nvPr/>
        </p:nvSpPr>
        <p:spPr>
          <a:xfrm>
            <a:off x="0" y="6534054"/>
            <a:ext cx="4233851" cy="369332"/>
          </a:xfrm>
          <a:prstGeom prst="rect">
            <a:avLst/>
          </a:prstGeom>
          <a:noFill/>
        </p:spPr>
        <p:txBody>
          <a:bodyPr wrap="none" rtlCol="0">
            <a:spAutoFit/>
          </a:bodyPr>
          <a:lstStyle/>
          <a:p>
            <a:r>
              <a:rPr lang="pl-PL" sz="800">
                <a:latin typeface="Times New Roman" panose="02020603050405020304" pitchFamily="18" charset="0"/>
                <a:cs typeface="Times New Roman" panose="02020603050405020304" pitchFamily="18" charset="0"/>
              </a:rPr>
              <a:t>Źródło: https://www.napiecie.salama.pl/jak-dobrac-i-zamontowac-ogranicznik-przepiec-zasilanie</a:t>
            </a:r>
            <a:r>
              <a:rPr lang="pl-P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0860507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BD90B8-79E2-A09B-D221-F905712133D4}"/>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91616C97-613D-4BF7-AB56-46CC69BB88F0}"/>
              </a:ext>
            </a:extLst>
          </p:cNvPr>
          <p:cNvSpPr>
            <a:spLocks noGrp="1"/>
          </p:cNvSpPr>
          <p:nvPr>
            <p:ph idx="1"/>
          </p:nvPr>
        </p:nvSpPr>
        <p:spPr/>
        <p:txBody>
          <a:bodyPr>
            <a:normAutofit/>
          </a:bodyPr>
          <a:lstStyle/>
          <a:p>
            <a:pPr marL="0" indent="0" algn="just">
              <a:buNone/>
            </a:pPr>
            <a:r>
              <a:rPr lang="pl-PL" sz="2400" i="0" dirty="0">
                <a:solidFill>
                  <a:srgbClr val="333333"/>
                </a:solidFill>
                <a:effectLst/>
                <a:latin typeface="Times New Roman" panose="02020603050405020304" pitchFamily="18" charset="0"/>
                <a:cs typeface="Times New Roman" panose="02020603050405020304" pitchFamily="18" charset="0"/>
              </a:rPr>
              <a:t>Projektowanie układu uziemiającego – obliczenia teoretyczne w praktyce</a:t>
            </a:r>
          </a:p>
          <a:p>
            <a:pPr marL="0" indent="0" algn="just">
              <a:buNone/>
            </a:pPr>
            <a:r>
              <a:rPr lang="pl-PL" sz="2400" dirty="0">
                <a:solidFill>
                  <a:srgbClr val="333333"/>
                </a:solidFill>
                <a:latin typeface="Times New Roman" panose="02020603050405020304" pitchFamily="18" charset="0"/>
                <a:cs typeface="Times New Roman" panose="02020603050405020304" pitchFamily="18" charset="0"/>
              </a:rPr>
              <a:t>Każdy z wzorów na rezystancję uziemienia można przedstawić w postaci funkcji:</a:t>
            </a:r>
            <a:endParaRPr lang="pl-PL" sz="2400" b="0" i="0" dirty="0">
              <a:solidFill>
                <a:srgbClr val="333333"/>
              </a:solidFill>
              <a:effectLst/>
              <a:latin typeface="Times New Roman" panose="02020603050405020304" pitchFamily="18" charset="0"/>
              <a:cs typeface="Times New Roman" panose="02020603050405020304" pitchFamily="18" charset="0"/>
            </a:endParaRPr>
          </a:p>
          <a:p>
            <a:pPr marL="0" indent="0" algn="just">
              <a:buNone/>
            </a:pPr>
            <a:endParaRPr lang="pl-PL" sz="2400" dirty="0">
              <a:latin typeface="Times New Roman" panose="02020603050405020304" pitchFamily="18" charset="0"/>
              <a:cs typeface="Times New Roman" panose="02020603050405020304" pitchFamily="18" charset="0"/>
            </a:endParaRPr>
          </a:p>
        </p:txBody>
      </p:sp>
      <p:sp>
        <p:nvSpPr>
          <p:cNvPr id="5" name="pole tekstowe 4">
            <a:extLst>
              <a:ext uri="{FF2B5EF4-FFF2-40B4-BE49-F238E27FC236}">
                <a16:creationId xmlns:a16="http://schemas.microsoft.com/office/drawing/2014/main" id="{25328D31-8C5E-F4A2-9094-E03C0445B057}"/>
              </a:ext>
            </a:extLst>
          </p:cNvPr>
          <p:cNvSpPr txBox="1"/>
          <p:nvPr/>
        </p:nvSpPr>
        <p:spPr>
          <a:xfrm>
            <a:off x="60884" y="660835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https://rst.pl/projektowanie-ukladu-uziemiajacego-obliczenia-teoretyczne-w-praktyce/</a:t>
            </a:r>
          </a:p>
        </p:txBody>
      </p:sp>
      <p:pic>
        <p:nvPicPr>
          <p:cNvPr id="7" name="Obraz 6">
            <a:extLst>
              <a:ext uri="{FF2B5EF4-FFF2-40B4-BE49-F238E27FC236}">
                <a16:creationId xmlns:a16="http://schemas.microsoft.com/office/drawing/2014/main" id="{33FC404C-3240-EF4D-B8CF-85A2BB8BB4E9}"/>
              </a:ext>
            </a:extLst>
          </p:cNvPr>
          <p:cNvPicPr>
            <a:picLocks noChangeAspect="1"/>
          </p:cNvPicPr>
          <p:nvPr/>
        </p:nvPicPr>
        <p:blipFill>
          <a:blip r:embed="rId2"/>
          <a:stretch>
            <a:fillRect/>
          </a:stretch>
        </p:blipFill>
        <p:spPr>
          <a:xfrm>
            <a:off x="4028261" y="3332050"/>
            <a:ext cx="3657600" cy="809625"/>
          </a:xfrm>
          <a:prstGeom prst="rect">
            <a:avLst/>
          </a:prstGeom>
        </p:spPr>
      </p:pic>
      <p:pic>
        <p:nvPicPr>
          <p:cNvPr id="9" name="Obraz 8">
            <a:extLst>
              <a:ext uri="{FF2B5EF4-FFF2-40B4-BE49-F238E27FC236}">
                <a16:creationId xmlns:a16="http://schemas.microsoft.com/office/drawing/2014/main" id="{B06E6005-C8C9-04A7-446B-4BC53C6CBCF9}"/>
              </a:ext>
            </a:extLst>
          </p:cNvPr>
          <p:cNvPicPr>
            <a:picLocks noChangeAspect="1"/>
          </p:cNvPicPr>
          <p:nvPr/>
        </p:nvPicPr>
        <p:blipFill>
          <a:blip r:embed="rId3"/>
          <a:stretch>
            <a:fillRect/>
          </a:stretch>
        </p:blipFill>
        <p:spPr>
          <a:xfrm>
            <a:off x="458110" y="4848764"/>
            <a:ext cx="11487150" cy="1190625"/>
          </a:xfrm>
          <a:prstGeom prst="rect">
            <a:avLst/>
          </a:prstGeom>
        </p:spPr>
      </p:pic>
    </p:spTree>
    <p:extLst>
      <p:ext uri="{BB962C8B-B14F-4D97-AF65-F5344CB8AC3E}">
        <p14:creationId xmlns:p14="http://schemas.microsoft.com/office/powerpoint/2010/main" val="231207414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1080EE9-DC2D-F121-0012-65027D8EABE5}"/>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0910C458-9EB5-245C-2806-9E329E262091}"/>
              </a:ext>
            </a:extLst>
          </p:cNvPr>
          <p:cNvSpPr>
            <a:spLocks noGrp="1"/>
          </p:cNvSpPr>
          <p:nvPr>
            <p:ph idx="1"/>
          </p:nvPr>
        </p:nvSpPr>
        <p:spPr/>
        <p:txBody>
          <a:bodyPr/>
          <a:lstStyle/>
          <a:p>
            <a:pPr marL="0" indent="0" algn="just">
              <a:buNone/>
            </a:pPr>
            <a:r>
              <a:rPr lang="pl-PL" i="0" dirty="0">
                <a:solidFill>
                  <a:srgbClr val="333333"/>
                </a:solidFill>
                <a:effectLst/>
                <a:latin typeface="Times New Roman" panose="02020603050405020304" pitchFamily="18" charset="0"/>
                <a:cs typeface="Times New Roman" panose="02020603050405020304" pitchFamily="18" charset="0"/>
              </a:rPr>
              <a:t>Rezystywność gruntu – parametr opisujący zdolność gruntu do przewodzenia prądu elektrycznego</a:t>
            </a:r>
          </a:p>
        </p:txBody>
      </p:sp>
      <p:pic>
        <p:nvPicPr>
          <p:cNvPr id="5" name="Obraz 4">
            <a:extLst>
              <a:ext uri="{FF2B5EF4-FFF2-40B4-BE49-F238E27FC236}">
                <a16:creationId xmlns:a16="http://schemas.microsoft.com/office/drawing/2014/main" id="{3A4291F2-D762-B03D-97B7-CCEA75C926C9}"/>
              </a:ext>
            </a:extLst>
          </p:cNvPr>
          <p:cNvPicPr>
            <a:picLocks noChangeAspect="1"/>
          </p:cNvPicPr>
          <p:nvPr/>
        </p:nvPicPr>
        <p:blipFill>
          <a:blip r:embed="rId2"/>
          <a:stretch>
            <a:fillRect/>
          </a:stretch>
        </p:blipFill>
        <p:spPr>
          <a:xfrm>
            <a:off x="3246824" y="2706965"/>
            <a:ext cx="5423896" cy="3785910"/>
          </a:xfrm>
          <a:prstGeom prst="rect">
            <a:avLst/>
          </a:prstGeom>
        </p:spPr>
      </p:pic>
      <p:sp>
        <p:nvSpPr>
          <p:cNvPr id="6" name="pole tekstowe 5">
            <a:extLst>
              <a:ext uri="{FF2B5EF4-FFF2-40B4-BE49-F238E27FC236}">
                <a16:creationId xmlns:a16="http://schemas.microsoft.com/office/drawing/2014/main" id="{53AC3F84-CD57-02DF-4DCA-A25123313877}"/>
              </a:ext>
            </a:extLst>
          </p:cNvPr>
          <p:cNvSpPr txBox="1"/>
          <p:nvPr/>
        </p:nvSpPr>
        <p:spPr>
          <a:xfrm>
            <a:off x="60884" y="660835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https://rst.pl/projektowanie-ukladu-uziemiajacego-obliczenia-teoretyczne-w-praktyce/</a:t>
            </a:r>
          </a:p>
        </p:txBody>
      </p:sp>
    </p:spTree>
    <p:extLst>
      <p:ext uri="{BB962C8B-B14F-4D97-AF65-F5344CB8AC3E}">
        <p14:creationId xmlns:p14="http://schemas.microsoft.com/office/powerpoint/2010/main" val="114664754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C1E1F48-ABD7-DD9E-C17E-017694A7D95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1C66267C-57FE-B5BB-100A-BD0D30C7DFE0}"/>
              </a:ext>
            </a:extLst>
          </p:cNvPr>
          <p:cNvSpPr>
            <a:spLocks noGrp="1"/>
          </p:cNvSpPr>
          <p:nvPr>
            <p:ph idx="1"/>
          </p:nvPr>
        </p:nvSpPr>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Uziom pionowy</a:t>
            </a:r>
          </a:p>
        </p:txBody>
      </p:sp>
      <p:pic>
        <p:nvPicPr>
          <p:cNvPr id="5" name="Obraz 4">
            <a:extLst>
              <a:ext uri="{FF2B5EF4-FFF2-40B4-BE49-F238E27FC236}">
                <a16:creationId xmlns:a16="http://schemas.microsoft.com/office/drawing/2014/main" id="{CE83CA0D-DAF9-4FCE-FC10-636BF5CBC2A9}"/>
              </a:ext>
            </a:extLst>
          </p:cNvPr>
          <p:cNvPicPr>
            <a:picLocks noChangeAspect="1"/>
          </p:cNvPicPr>
          <p:nvPr/>
        </p:nvPicPr>
        <p:blipFill>
          <a:blip r:embed="rId2"/>
          <a:stretch>
            <a:fillRect/>
          </a:stretch>
        </p:blipFill>
        <p:spPr>
          <a:xfrm>
            <a:off x="1998814" y="2285269"/>
            <a:ext cx="8192840" cy="4468822"/>
          </a:xfrm>
          <a:prstGeom prst="rect">
            <a:avLst/>
          </a:prstGeom>
        </p:spPr>
      </p:pic>
      <p:sp>
        <p:nvSpPr>
          <p:cNvPr id="7" name="pole tekstowe 6">
            <a:extLst>
              <a:ext uri="{FF2B5EF4-FFF2-40B4-BE49-F238E27FC236}">
                <a16:creationId xmlns:a16="http://schemas.microsoft.com/office/drawing/2014/main" id="{1BD93DEA-817B-1A97-469B-295566DF7E19}"/>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241893835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1B88D7-0048-FBC3-D11A-69AB74E7757D}"/>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BC614269-50E7-3106-FCE2-DE83B47E0D45}"/>
              </a:ext>
            </a:extLst>
          </p:cNvPr>
          <p:cNvSpPr>
            <a:spLocks noGrp="1"/>
          </p:cNvSpPr>
          <p:nvPr>
            <p:ph idx="1"/>
          </p:nvPr>
        </p:nvSpPr>
        <p:spPr>
          <a:xfrm>
            <a:off x="838200" y="1825625"/>
            <a:ext cx="10515600" cy="844055"/>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Uziom poziomy</a:t>
            </a:r>
          </a:p>
        </p:txBody>
      </p:sp>
      <p:pic>
        <p:nvPicPr>
          <p:cNvPr id="5" name="Obraz 4">
            <a:extLst>
              <a:ext uri="{FF2B5EF4-FFF2-40B4-BE49-F238E27FC236}">
                <a16:creationId xmlns:a16="http://schemas.microsoft.com/office/drawing/2014/main" id="{75E2C43A-2211-F04B-9A14-D5D934509925}"/>
              </a:ext>
            </a:extLst>
          </p:cNvPr>
          <p:cNvPicPr>
            <a:picLocks noChangeAspect="1"/>
          </p:cNvPicPr>
          <p:nvPr/>
        </p:nvPicPr>
        <p:blipFill>
          <a:blip r:embed="rId2"/>
          <a:stretch>
            <a:fillRect/>
          </a:stretch>
        </p:blipFill>
        <p:spPr>
          <a:xfrm>
            <a:off x="2108063" y="2354591"/>
            <a:ext cx="8690128" cy="4245223"/>
          </a:xfrm>
          <a:prstGeom prst="rect">
            <a:avLst/>
          </a:prstGeom>
        </p:spPr>
      </p:pic>
      <p:sp>
        <p:nvSpPr>
          <p:cNvPr id="6" name="pole tekstowe 5">
            <a:extLst>
              <a:ext uri="{FF2B5EF4-FFF2-40B4-BE49-F238E27FC236}">
                <a16:creationId xmlns:a16="http://schemas.microsoft.com/office/drawing/2014/main" id="{47FB7068-7AA5-A602-8F4C-D6DA15BA571E}"/>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200448607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87A85B-9E53-D9A9-C76C-C3CC216B81A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pic>
        <p:nvPicPr>
          <p:cNvPr id="5" name="Obraz 4">
            <a:extLst>
              <a:ext uri="{FF2B5EF4-FFF2-40B4-BE49-F238E27FC236}">
                <a16:creationId xmlns:a16="http://schemas.microsoft.com/office/drawing/2014/main" id="{737A9080-ECFE-26F3-E71C-B295C35A014C}"/>
              </a:ext>
            </a:extLst>
          </p:cNvPr>
          <p:cNvPicPr>
            <a:picLocks noChangeAspect="1"/>
          </p:cNvPicPr>
          <p:nvPr/>
        </p:nvPicPr>
        <p:blipFill>
          <a:blip r:embed="rId2"/>
          <a:stretch>
            <a:fillRect/>
          </a:stretch>
        </p:blipFill>
        <p:spPr>
          <a:xfrm>
            <a:off x="1566886" y="1690688"/>
            <a:ext cx="8833074" cy="3173086"/>
          </a:xfrm>
          <a:prstGeom prst="rect">
            <a:avLst/>
          </a:prstGeom>
        </p:spPr>
      </p:pic>
      <p:sp>
        <p:nvSpPr>
          <p:cNvPr id="7" name="pole tekstowe 6">
            <a:extLst>
              <a:ext uri="{FF2B5EF4-FFF2-40B4-BE49-F238E27FC236}">
                <a16:creationId xmlns:a16="http://schemas.microsoft.com/office/drawing/2014/main" id="{A59BE484-06AC-F43C-CB9C-B3E400474E57}"/>
              </a:ext>
            </a:extLst>
          </p:cNvPr>
          <p:cNvSpPr txBox="1"/>
          <p:nvPr/>
        </p:nvSpPr>
        <p:spPr>
          <a:xfrm>
            <a:off x="3139516" y="4989008"/>
            <a:ext cx="6095234" cy="923330"/>
          </a:xfrm>
          <a:prstGeom prst="rect">
            <a:avLst/>
          </a:prstGeom>
          <a:noFill/>
        </p:spPr>
        <p:txBody>
          <a:bodyPr wrap="square">
            <a:spAutoFit/>
          </a:bodyPr>
          <a:lstStyle/>
          <a:p>
            <a:pPr algn="just"/>
            <a:r>
              <a:rPr lang="pl-PL" dirty="0">
                <a:solidFill>
                  <a:srgbClr val="000000"/>
                </a:solidFill>
                <a:latin typeface="Times New Roman" panose="02020603050405020304" pitchFamily="18" charset="0"/>
                <a:cs typeface="Times New Roman" panose="02020603050405020304" pitchFamily="18" charset="0"/>
              </a:rPr>
              <a:t>Z</a:t>
            </a:r>
            <a:r>
              <a:rPr lang="pl-PL" sz="1800" i="0" u="none" strike="noStrike" baseline="0" dirty="0">
                <a:solidFill>
                  <a:srgbClr val="000000"/>
                </a:solidFill>
                <a:latin typeface="Times New Roman" panose="02020603050405020304" pitchFamily="18" charset="0"/>
                <a:cs typeface="Times New Roman" panose="02020603050405020304" pitchFamily="18" charset="0"/>
              </a:rPr>
              <a:t> punktu widzenia rezystancji uziemienia największe znaczenie ma przede wszystkim całkowita długość przewodu poziomego </a:t>
            </a:r>
            <a:br>
              <a:rPr lang="pl-PL" sz="1800" i="0" u="none" strike="noStrike" baseline="0" dirty="0">
                <a:solidFill>
                  <a:srgbClr val="000000"/>
                </a:solidFill>
                <a:latin typeface="Times New Roman" panose="02020603050405020304" pitchFamily="18" charset="0"/>
                <a:cs typeface="Times New Roman" panose="02020603050405020304" pitchFamily="18" charset="0"/>
              </a:rPr>
            </a:br>
            <a:r>
              <a:rPr lang="pl-PL" sz="1800" i="0" u="none" strike="noStrike" baseline="0" dirty="0">
                <a:solidFill>
                  <a:srgbClr val="000000"/>
                </a:solidFill>
                <a:latin typeface="Times New Roman" panose="02020603050405020304" pitchFamily="18" charset="0"/>
                <a:cs typeface="Times New Roman" panose="02020603050405020304" pitchFamily="18" charset="0"/>
              </a:rPr>
              <a:t>a nie konfiguracja jego ułożenia. </a:t>
            </a:r>
            <a:endParaRPr lang="pl-PL" dirty="0">
              <a:latin typeface="Times New Roman" panose="02020603050405020304" pitchFamily="18" charset="0"/>
              <a:cs typeface="Times New Roman" panose="02020603050405020304" pitchFamily="18" charset="0"/>
            </a:endParaRPr>
          </a:p>
        </p:txBody>
      </p:sp>
      <p:sp>
        <p:nvSpPr>
          <p:cNvPr id="8" name="pole tekstowe 7">
            <a:extLst>
              <a:ext uri="{FF2B5EF4-FFF2-40B4-BE49-F238E27FC236}">
                <a16:creationId xmlns:a16="http://schemas.microsoft.com/office/drawing/2014/main" id="{160B9B68-A25A-375B-1AEC-38AF09D77436}"/>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1441978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100199-8B7C-EBB1-E71C-72C630A2CDBC}"/>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napięcie elektryczne</a:t>
            </a:r>
          </a:p>
        </p:txBody>
      </p:sp>
      <p:sp>
        <p:nvSpPr>
          <p:cNvPr id="3" name="Symbol zastępczy zawartości 2">
            <a:extLst>
              <a:ext uri="{FF2B5EF4-FFF2-40B4-BE49-F238E27FC236}">
                <a16:creationId xmlns:a16="http://schemas.microsoft.com/office/drawing/2014/main" id="{C0F60A4E-B066-2F80-8FA9-7DF27A4C9E6B}"/>
              </a:ext>
            </a:extLst>
          </p:cNvPr>
          <p:cNvSpPr>
            <a:spLocks noGrp="1"/>
          </p:cNvSpPr>
          <p:nvPr>
            <p:ph idx="1"/>
          </p:nvPr>
        </p:nvSpPr>
        <p:spPr>
          <a:xfrm>
            <a:off x="838200" y="2611920"/>
            <a:ext cx="10515600" cy="4351338"/>
          </a:xfrm>
        </p:spPr>
        <p:txBody>
          <a:bodyPr/>
          <a:lstStyle/>
          <a:p>
            <a:pPr marL="0" indent="0" algn="just">
              <a:buNone/>
            </a:pPr>
            <a:r>
              <a:rPr lang="pl-PL" sz="2400" dirty="0">
                <a:latin typeface="Times New Roman" panose="02020603050405020304" pitchFamily="18" charset="0"/>
                <a:cs typeface="Times New Roman" panose="02020603050405020304" pitchFamily="18" charset="0"/>
              </a:rPr>
              <a:t>Poszczególne punkty instalacji oraz obwodu posiadają swoje własne potencjały, zmienne w czasie. Mówiąc o napięciu zawsze należy powiedzieć pomiędzy którymi punktami jest mierzone, np. napięcie pomiędzy przewodem fazowym  a neutralnym, napięcie międzyfazowe pomiędzy fazą pierwszą (L1) a fazą drugą (L2).</a:t>
            </a:r>
          </a:p>
          <a:p>
            <a:pPr algn="just"/>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28575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FB8464D-EB7D-AF3F-1E9B-BCD42228AB2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D9B507C3-EA97-E166-4CC5-BF9AB9ED4C93}"/>
              </a:ext>
            </a:extLst>
          </p:cNvPr>
          <p:cNvSpPr>
            <a:spLocks noGrp="1"/>
          </p:cNvSpPr>
          <p:nvPr>
            <p:ph idx="1"/>
          </p:nvPr>
        </p:nvSpPr>
        <p:spPr>
          <a:xfrm>
            <a:off x="838200" y="1825625"/>
            <a:ext cx="10515600" cy="747561"/>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Uziomy złożone</a:t>
            </a:r>
          </a:p>
        </p:txBody>
      </p:sp>
      <p:pic>
        <p:nvPicPr>
          <p:cNvPr id="5" name="Obraz 4">
            <a:extLst>
              <a:ext uri="{FF2B5EF4-FFF2-40B4-BE49-F238E27FC236}">
                <a16:creationId xmlns:a16="http://schemas.microsoft.com/office/drawing/2014/main" id="{9CE7EDD2-AD08-24DC-BC7B-4419E9E0D449}"/>
              </a:ext>
            </a:extLst>
          </p:cNvPr>
          <p:cNvPicPr>
            <a:picLocks noChangeAspect="1"/>
          </p:cNvPicPr>
          <p:nvPr/>
        </p:nvPicPr>
        <p:blipFill>
          <a:blip r:embed="rId2"/>
          <a:stretch>
            <a:fillRect/>
          </a:stretch>
        </p:blipFill>
        <p:spPr>
          <a:xfrm>
            <a:off x="419820" y="2530637"/>
            <a:ext cx="6000031" cy="1796726"/>
          </a:xfrm>
          <a:prstGeom prst="rect">
            <a:avLst/>
          </a:prstGeom>
        </p:spPr>
      </p:pic>
      <p:pic>
        <p:nvPicPr>
          <p:cNvPr id="7" name="Obraz 6">
            <a:extLst>
              <a:ext uri="{FF2B5EF4-FFF2-40B4-BE49-F238E27FC236}">
                <a16:creationId xmlns:a16="http://schemas.microsoft.com/office/drawing/2014/main" id="{C7C40CF7-4944-FC7A-3134-1F5FB9CF5058}"/>
              </a:ext>
            </a:extLst>
          </p:cNvPr>
          <p:cNvPicPr>
            <a:picLocks noChangeAspect="1"/>
          </p:cNvPicPr>
          <p:nvPr/>
        </p:nvPicPr>
        <p:blipFill>
          <a:blip r:embed="rId3"/>
          <a:stretch>
            <a:fillRect/>
          </a:stretch>
        </p:blipFill>
        <p:spPr>
          <a:xfrm>
            <a:off x="6573052" y="1653230"/>
            <a:ext cx="5290336" cy="3321361"/>
          </a:xfrm>
          <a:prstGeom prst="rect">
            <a:avLst/>
          </a:prstGeom>
        </p:spPr>
      </p:pic>
      <p:pic>
        <p:nvPicPr>
          <p:cNvPr id="9" name="Obraz 8">
            <a:extLst>
              <a:ext uri="{FF2B5EF4-FFF2-40B4-BE49-F238E27FC236}">
                <a16:creationId xmlns:a16="http://schemas.microsoft.com/office/drawing/2014/main" id="{7CFC4151-DCDC-DC20-BBA2-54BC98DC1214}"/>
              </a:ext>
            </a:extLst>
          </p:cNvPr>
          <p:cNvPicPr>
            <a:picLocks noChangeAspect="1"/>
          </p:cNvPicPr>
          <p:nvPr/>
        </p:nvPicPr>
        <p:blipFill>
          <a:blip r:embed="rId4"/>
          <a:stretch>
            <a:fillRect/>
          </a:stretch>
        </p:blipFill>
        <p:spPr>
          <a:xfrm>
            <a:off x="1724026" y="4630746"/>
            <a:ext cx="3367088" cy="687690"/>
          </a:xfrm>
          <a:prstGeom prst="rect">
            <a:avLst/>
          </a:prstGeom>
        </p:spPr>
      </p:pic>
      <p:pic>
        <p:nvPicPr>
          <p:cNvPr id="13" name="Obraz 12">
            <a:extLst>
              <a:ext uri="{FF2B5EF4-FFF2-40B4-BE49-F238E27FC236}">
                <a16:creationId xmlns:a16="http://schemas.microsoft.com/office/drawing/2014/main" id="{E45953A8-C4A3-E538-C289-ACC4AEBDB2E5}"/>
              </a:ext>
            </a:extLst>
          </p:cNvPr>
          <p:cNvPicPr>
            <a:picLocks noChangeAspect="1"/>
          </p:cNvPicPr>
          <p:nvPr/>
        </p:nvPicPr>
        <p:blipFill>
          <a:blip r:embed="rId5"/>
          <a:stretch>
            <a:fillRect/>
          </a:stretch>
        </p:blipFill>
        <p:spPr>
          <a:xfrm>
            <a:off x="288492" y="5621819"/>
            <a:ext cx="4802622" cy="972683"/>
          </a:xfrm>
          <a:prstGeom prst="rect">
            <a:avLst/>
          </a:prstGeom>
        </p:spPr>
      </p:pic>
      <p:pic>
        <p:nvPicPr>
          <p:cNvPr id="15" name="Obraz 14">
            <a:extLst>
              <a:ext uri="{FF2B5EF4-FFF2-40B4-BE49-F238E27FC236}">
                <a16:creationId xmlns:a16="http://schemas.microsoft.com/office/drawing/2014/main" id="{CD62EB59-9998-AC70-F5E2-622DEF1561A8}"/>
              </a:ext>
            </a:extLst>
          </p:cNvPr>
          <p:cNvPicPr>
            <a:picLocks noChangeAspect="1"/>
          </p:cNvPicPr>
          <p:nvPr/>
        </p:nvPicPr>
        <p:blipFill>
          <a:blip r:embed="rId6"/>
          <a:stretch>
            <a:fillRect/>
          </a:stretch>
        </p:blipFill>
        <p:spPr>
          <a:xfrm>
            <a:off x="7515225" y="5047827"/>
            <a:ext cx="4062413" cy="1657772"/>
          </a:xfrm>
          <a:prstGeom prst="rect">
            <a:avLst/>
          </a:prstGeom>
        </p:spPr>
      </p:pic>
      <p:sp>
        <p:nvSpPr>
          <p:cNvPr id="16" name="pole tekstowe 15">
            <a:extLst>
              <a:ext uri="{FF2B5EF4-FFF2-40B4-BE49-F238E27FC236}">
                <a16:creationId xmlns:a16="http://schemas.microsoft.com/office/drawing/2014/main" id="{9D18D4D0-19D5-B439-AB2C-446C23A45E82}"/>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34048497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EF909D-61AB-70B5-9C33-010A33063046}"/>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6FDC9FD6-C105-B99A-E730-788B8D7DF172}"/>
              </a:ext>
            </a:extLst>
          </p:cNvPr>
          <p:cNvSpPr>
            <a:spLocks noGrp="1"/>
          </p:cNvSpPr>
          <p:nvPr>
            <p:ph idx="1"/>
          </p:nvPr>
        </p:nvSpPr>
        <p:spPr>
          <a:xfrm>
            <a:off x="838200" y="1825625"/>
            <a:ext cx="10515600" cy="53159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Rozbudowane układy uziomów pionowych i poziomych</a:t>
            </a:r>
          </a:p>
        </p:txBody>
      </p:sp>
      <p:pic>
        <p:nvPicPr>
          <p:cNvPr id="5" name="Obraz 4">
            <a:extLst>
              <a:ext uri="{FF2B5EF4-FFF2-40B4-BE49-F238E27FC236}">
                <a16:creationId xmlns:a16="http://schemas.microsoft.com/office/drawing/2014/main" id="{1C85FE72-7548-1905-6847-4385F5CDEBB7}"/>
              </a:ext>
            </a:extLst>
          </p:cNvPr>
          <p:cNvPicPr>
            <a:picLocks noChangeAspect="1"/>
          </p:cNvPicPr>
          <p:nvPr/>
        </p:nvPicPr>
        <p:blipFill>
          <a:blip r:embed="rId2"/>
          <a:stretch>
            <a:fillRect/>
          </a:stretch>
        </p:blipFill>
        <p:spPr>
          <a:xfrm>
            <a:off x="343331" y="2492159"/>
            <a:ext cx="4839801" cy="2163891"/>
          </a:xfrm>
          <a:prstGeom prst="rect">
            <a:avLst/>
          </a:prstGeom>
        </p:spPr>
      </p:pic>
      <p:pic>
        <p:nvPicPr>
          <p:cNvPr id="7" name="Obraz 6">
            <a:extLst>
              <a:ext uri="{FF2B5EF4-FFF2-40B4-BE49-F238E27FC236}">
                <a16:creationId xmlns:a16="http://schemas.microsoft.com/office/drawing/2014/main" id="{9B95B8AB-D09F-36AE-FBC7-72BA3F3A2F27}"/>
              </a:ext>
            </a:extLst>
          </p:cNvPr>
          <p:cNvPicPr>
            <a:picLocks noChangeAspect="1"/>
          </p:cNvPicPr>
          <p:nvPr/>
        </p:nvPicPr>
        <p:blipFill>
          <a:blip r:embed="rId3"/>
          <a:stretch>
            <a:fillRect/>
          </a:stretch>
        </p:blipFill>
        <p:spPr>
          <a:xfrm>
            <a:off x="5840213" y="2537926"/>
            <a:ext cx="5840213" cy="1896492"/>
          </a:xfrm>
          <a:prstGeom prst="rect">
            <a:avLst/>
          </a:prstGeom>
        </p:spPr>
      </p:pic>
      <p:sp>
        <p:nvSpPr>
          <p:cNvPr id="8" name="pole tekstowe 7">
            <a:extLst>
              <a:ext uri="{FF2B5EF4-FFF2-40B4-BE49-F238E27FC236}">
                <a16:creationId xmlns:a16="http://schemas.microsoft.com/office/drawing/2014/main" id="{B3C523F4-9260-1E34-0BE4-0D04C83573AE}"/>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167724212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8BDB820-E14A-4B98-2F1C-187150CB51D1}"/>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0295D567-D928-F67E-1DFC-334B3D12251F}"/>
              </a:ext>
            </a:extLst>
          </p:cNvPr>
          <p:cNvSpPr>
            <a:spLocks noGrp="1"/>
          </p:cNvSpPr>
          <p:nvPr>
            <p:ph idx="1"/>
          </p:nvPr>
        </p:nvSpPr>
        <p:spPr>
          <a:xfrm>
            <a:off x="838200" y="1825625"/>
            <a:ext cx="10515600" cy="807296"/>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Rozbudowane układy uziomów pionowych i poziomych</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030E1884-FC2A-FE82-87BD-2394DDEB546D}"/>
              </a:ext>
            </a:extLst>
          </p:cNvPr>
          <p:cNvPicPr>
            <a:picLocks noChangeAspect="1"/>
          </p:cNvPicPr>
          <p:nvPr/>
        </p:nvPicPr>
        <p:blipFill>
          <a:blip r:embed="rId2"/>
          <a:stretch>
            <a:fillRect/>
          </a:stretch>
        </p:blipFill>
        <p:spPr>
          <a:xfrm>
            <a:off x="111404" y="2540839"/>
            <a:ext cx="5984596" cy="3391271"/>
          </a:xfrm>
          <a:prstGeom prst="rect">
            <a:avLst/>
          </a:prstGeom>
        </p:spPr>
      </p:pic>
      <p:pic>
        <p:nvPicPr>
          <p:cNvPr id="7" name="Obraz 6">
            <a:extLst>
              <a:ext uri="{FF2B5EF4-FFF2-40B4-BE49-F238E27FC236}">
                <a16:creationId xmlns:a16="http://schemas.microsoft.com/office/drawing/2014/main" id="{49F9DAEA-6120-C48E-2758-E058586D7664}"/>
              </a:ext>
            </a:extLst>
          </p:cNvPr>
          <p:cNvPicPr>
            <a:picLocks noChangeAspect="1"/>
          </p:cNvPicPr>
          <p:nvPr/>
        </p:nvPicPr>
        <p:blipFill>
          <a:blip r:embed="rId3"/>
          <a:stretch>
            <a:fillRect/>
          </a:stretch>
        </p:blipFill>
        <p:spPr>
          <a:xfrm>
            <a:off x="6020111" y="2522460"/>
            <a:ext cx="5854241" cy="3428031"/>
          </a:xfrm>
          <a:prstGeom prst="rect">
            <a:avLst/>
          </a:prstGeom>
        </p:spPr>
      </p:pic>
      <p:sp>
        <p:nvSpPr>
          <p:cNvPr id="8" name="pole tekstowe 7">
            <a:extLst>
              <a:ext uri="{FF2B5EF4-FFF2-40B4-BE49-F238E27FC236}">
                <a16:creationId xmlns:a16="http://schemas.microsoft.com/office/drawing/2014/main" id="{361566E2-4594-3547-4D95-1AA79A5ED1A3}"/>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96551794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BCD9EC-072B-1149-420E-A4486685C947}"/>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737F9108-94AE-4D4C-E8BB-F7E013242A83}"/>
              </a:ext>
            </a:extLst>
          </p:cNvPr>
          <p:cNvSpPr>
            <a:spLocks noGrp="1"/>
          </p:cNvSpPr>
          <p:nvPr>
            <p:ph idx="1"/>
          </p:nvPr>
        </p:nvSpPr>
        <p:spPr>
          <a:xfrm>
            <a:off x="838200" y="1825625"/>
            <a:ext cx="10515600" cy="63268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Rozbudowane układy uziomów pionowych i poziomych</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F99C6395-A4E0-6386-B37B-6062D9A11B15}"/>
              </a:ext>
            </a:extLst>
          </p:cNvPr>
          <p:cNvPicPr>
            <a:picLocks noChangeAspect="1"/>
          </p:cNvPicPr>
          <p:nvPr/>
        </p:nvPicPr>
        <p:blipFill>
          <a:blip r:embed="rId2"/>
          <a:stretch>
            <a:fillRect/>
          </a:stretch>
        </p:blipFill>
        <p:spPr>
          <a:xfrm>
            <a:off x="3205904" y="2310720"/>
            <a:ext cx="5418864" cy="4308342"/>
          </a:xfrm>
          <a:prstGeom prst="rect">
            <a:avLst/>
          </a:prstGeom>
        </p:spPr>
      </p:pic>
    </p:spTree>
    <p:extLst>
      <p:ext uri="{BB962C8B-B14F-4D97-AF65-F5344CB8AC3E}">
        <p14:creationId xmlns:p14="http://schemas.microsoft.com/office/powerpoint/2010/main" val="112591356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3CD66D-7E9C-5FD1-3536-BA31D0C8F3E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044D3502-DB87-9C98-E43B-E6399EB48AD4}"/>
              </a:ext>
            </a:extLst>
          </p:cNvPr>
          <p:cNvSpPr>
            <a:spLocks noGrp="1"/>
          </p:cNvSpPr>
          <p:nvPr>
            <p:ph idx="1"/>
          </p:nvPr>
        </p:nvSpPr>
        <p:spPr>
          <a:xfrm>
            <a:off x="838200" y="1825625"/>
            <a:ext cx="10515600" cy="660256"/>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Uziomy kratowe</a:t>
            </a:r>
          </a:p>
        </p:txBody>
      </p:sp>
      <p:pic>
        <p:nvPicPr>
          <p:cNvPr id="5" name="Obraz 4">
            <a:extLst>
              <a:ext uri="{FF2B5EF4-FFF2-40B4-BE49-F238E27FC236}">
                <a16:creationId xmlns:a16="http://schemas.microsoft.com/office/drawing/2014/main" id="{223FC610-AC43-E85D-5C55-BE857224C1E3}"/>
              </a:ext>
            </a:extLst>
          </p:cNvPr>
          <p:cNvPicPr>
            <a:picLocks noChangeAspect="1"/>
          </p:cNvPicPr>
          <p:nvPr/>
        </p:nvPicPr>
        <p:blipFill>
          <a:blip r:embed="rId2"/>
          <a:stretch>
            <a:fillRect/>
          </a:stretch>
        </p:blipFill>
        <p:spPr>
          <a:xfrm>
            <a:off x="2421552" y="2333271"/>
            <a:ext cx="7825242" cy="4334640"/>
          </a:xfrm>
          <a:prstGeom prst="rect">
            <a:avLst/>
          </a:prstGeom>
        </p:spPr>
      </p:pic>
      <p:sp>
        <p:nvSpPr>
          <p:cNvPr id="6" name="pole tekstowe 5">
            <a:extLst>
              <a:ext uri="{FF2B5EF4-FFF2-40B4-BE49-F238E27FC236}">
                <a16:creationId xmlns:a16="http://schemas.microsoft.com/office/drawing/2014/main" id="{8B6FC3D1-75E0-EA2C-4986-E59BDD0008D3}"/>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14454480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A875A8-FB6A-60E1-ED73-51FFC19A5448}"/>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4C6D9927-7F97-4A46-2976-1B1A2CC0D762}"/>
              </a:ext>
            </a:extLst>
          </p:cNvPr>
          <p:cNvSpPr>
            <a:spLocks noGrp="1"/>
          </p:cNvSpPr>
          <p:nvPr>
            <p:ph idx="1"/>
          </p:nvPr>
        </p:nvSpPr>
        <p:spPr>
          <a:xfrm>
            <a:off x="838200" y="1825625"/>
            <a:ext cx="10515600" cy="508622"/>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Uziomy kratowe</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542E5C4-258B-4449-8325-7C9B1BAD21F1}"/>
              </a:ext>
            </a:extLst>
          </p:cNvPr>
          <p:cNvPicPr>
            <a:picLocks noChangeAspect="1"/>
          </p:cNvPicPr>
          <p:nvPr/>
        </p:nvPicPr>
        <p:blipFill>
          <a:blip r:embed="rId2"/>
          <a:stretch>
            <a:fillRect/>
          </a:stretch>
        </p:blipFill>
        <p:spPr>
          <a:xfrm>
            <a:off x="3267906" y="2233962"/>
            <a:ext cx="6317211" cy="4509163"/>
          </a:xfrm>
          <a:prstGeom prst="rect">
            <a:avLst/>
          </a:prstGeom>
        </p:spPr>
      </p:pic>
      <p:sp>
        <p:nvSpPr>
          <p:cNvPr id="6" name="pole tekstowe 5">
            <a:extLst>
              <a:ext uri="{FF2B5EF4-FFF2-40B4-BE49-F238E27FC236}">
                <a16:creationId xmlns:a16="http://schemas.microsoft.com/office/drawing/2014/main" id="{85D7B5DE-8015-A0F6-4535-ECA090E3592B}"/>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247838604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08BAC9A-27E7-F23F-0CA4-7019AE7B15A0}"/>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54E59580-F1C0-944D-3E3D-2A8854E0248A}"/>
              </a:ext>
            </a:extLst>
          </p:cNvPr>
          <p:cNvSpPr>
            <a:spLocks noGrp="1"/>
          </p:cNvSpPr>
          <p:nvPr>
            <p:ph idx="1"/>
          </p:nvPr>
        </p:nvSpPr>
        <p:spPr>
          <a:xfrm>
            <a:off x="838200" y="1825625"/>
            <a:ext cx="10515600" cy="54997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Uziomy kratowe</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0697244-DE16-DFED-0804-08E57EE7F7E5}"/>
              </a:ext>
            </a:extLst>
          </p:cNvPr>
          <p:cNvPicPr>
            <a:picLocks noChangeAspect="1"/>
          </p:cNvPicPr>
          <p:nvPr/>
        </p:nvPicPr>
        <p:blipFill>
          <a:blip r:embed="rId2"/>
          <a:stretch>
            <a:fillRect/>
          </a:stretch>
        </p:blipFill>
        <p:spPr>
          <a:xfrm>
            <a:off x="1585266" y="2424565"/>
            <a:ext cx="9116430" cy="3927330"/>
          </a:xfrm>
          <a:prstGeom prst="rect">
            <a:avLst/>
          </a:prstGeom>
        </p:spPr>
      </p:pic>
      <p:sp>
        <p:nvSpPr>
          <p:cNvPr id="6" name="pole tekstowe 5">
            <a:extLst>
              <a:ext uri="{FF2B5EF4-FFF2-40B4-BE49-F238E27FC236}">
                <a16:creationId xmlns:a16="http://schemas.microsoft.com/office/drawing/2014/main" id="{CF2A5910-AB42-F3CB-B111-AEC9CCAB4C47}"/>
              </a:ext>
            </a:extLst>
          </p:cNvPr>
          <p:cNvSpPr txBox="1"/>
          <p:nvPr/>
        </p:nvSpPr>
        <p:spPr>
          <a:xfrm>
            <a:off x="97644" y="659981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https://rst.pl/zalacznik/4306</a:t>
            </a:r>
          </a:p>
        </p:txBody>
      </p:sp>
    </p:spTree>
    <p:extLst>
      <p:ext uri="{BB962C8B-B14F-4D97-AF65-F5344CB8AC3E}">
        <p14:creationId xmlns:p14="http://schemas.microsoft.com/office/powerpoint/2010/main" val="150070526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69C9C97-5145-6BA8-351F-4F52000A1155}"/>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7A984F88-B716-7D6B-9EB6-A4FD047886E8}"/>
              </a:ext>
            </a:extLst>
          </p:cNvPr>
          <p:cNvSpPr>
            <a:spLocks noGrp="1"/>
          </p:cNvSpPr>
          <p:nvPr>
            <p:ph idx="1"/>
          </p:nvPr>
        </p:nvSpPr>
        <p:spPr>
          <a:xfrm>
            <a:off x="642797" y="1825625"/>
            <a:ext cx="5453204" cy="4667250"/>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Ogranicznik przepięć – urządzenie do ochrony aparatury elektrycznej przed przejściowymi przepięciami, ograniczające czas trwania i częstotliwość prądu następczego. </a:t>
            </a:r>
          </a:p>
        </p:txBody>
      </p:sp>
      <p:pic>
        <p:nvPicPr>
          <p:cNvPr id="7" name="Obraz 6">
            <a:extLst>
              <a:ext uri="{FF2B5EF4-FFF2-40B4-BE49-F238E27FC236}">
                <a16:creationId xmlns:a16="http://schemas.microsoft.com/office/drawing/2014/main" id="{1078BFF5-0982-1013-5EC3-9054F8556E65}"/>
              </a:ext>
            </a:extLst>
          </p:cNvPr>
          <p:cNvPicPr>
            <a:picLocks noChangeAspect="1"/>
          </p:cNvPicPr>
          <p:nvPr/>
        </p:nvPicPr>
        <p:blipFill>
          <a:blip r:embed="rId2"/>
          <a:stretch>
            <a:fillRect/>
          </a:stretch>
        </p:blipFill>
        <p:spPr>
          <a:xfrm>
            <a:off x="6096000" y="2080935"/>
            <a:ext cx="5992867" cy="4226548"/>
          </a:xfrm>
          <a:prstGeom prst="rect">
            <a:avLst/>
          </a:prstGeom>
        </p:spPr>
      </p:pic>
      <p:sp>
        <p:nvSpPr>
          <p:cNvPr id="4" name="pole tekstowe 3">
            <a:extLst>
              <a:ext uri="{FF2B5EF4-FFF2-40B4-BE49-F238E27FC236}">
                <a16:creationId xmlns:a16="http://schemas.microsoft.com/office/drawing/2014/main" id="{7F0B3150-E65E-6A20-9A4D-BB683C733645}"/>
              </a:ext>
            </a:extLst>
          </p:cNvPr>
          <p:cNvSpPr txBox="1"/>
          <p:nvPr/>
        </p:nvSpPr>
        <p:spPr>
          <a:xfrm>
            <a:off x="3996707" y="6598829"/>
            <a:ext cx="4198585" cy="215444"/>
          </a:xfrm>
          <a:prstGeom prst="rect">
            <a:avLst/>
          </a:prstGeom>
          <a:noFill/>
        </p:spPr>
        <p:txBody>
          <a:bodyPr wrap="none" rtlCol="0">
            <a:spAutoFit/>
          </a:bodyPr>
          <a:lstStyle/>
          <a:p>
            <a:r>
              <a:rPr lang="pl-PL" sz="800" dirty="0">
                <a:latin typeface="Times New Roman" panose="02020603050405020304" pitchFamily="18" charset="0"/>
                <a:cs typeface="Times New Roman" panose="02020603050405020304" pitchFamily="18" charset="0"/>
              </a:rPr>
              <a:t>Źródło: https://www.napiecie.salama.pl/jak-dobrac-i-zamontowac-ogranicznik-przepiec-zasilanie/</a:t>
            </a:r>
          </a:p>
        </p:txBody>
      </p:sp>
    </p:spTree>
    <p:extLst>
      <p:ext uri="{BB962C8B-B14F-4D97-AF65-F5344CB8AC3E}">
        <p14:creationId xmlns:p14="http://schemas.microsoft.com/office/powerpoint/2010/main" val="425094167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497930B-5D6F-A6A8-555C-B1B684E3082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pic>
        <p:nvPicPr>
          <p:cNvPr id="5" name="Obraz 4">
            <a:extLst>
              <a:ext uri="{FF2B5EF4-FFF2-40B4-BE49-F238E27FC236}">
                <a16:creationId xmlns:a16="http://schemas.microsoft.com/office/drawing/2014/main" id="{54228D33-F5E9-EDEA-C91C-9481ED9BC617}"/>
              </a:ext>
            </a:extLst>
          </p:cNvPr>
          <p:cNvPicPr>
            <a:picLocks noChangeAspect="1"/>
          </p:cNvPicPr>
          <p:nvPr/>
        </p:nvPicPr>
        <p:blipFill>
          <a:blip r:embed="rId2"/>
          <a:stretch>
            <a:fillRect/>
          </a:stretch>
        </p:blipFill>
        <p:spPr>
          <a:xfrm>
            <a:off x="3130874" y="1690688"/>
            <a:ext cx="5743664" cy="4866110"/>
          </a:xfrm>
          <a:prstGeom prst="rect">
            <a:avLst/>
          </a:prstGeom>
        </p:spPr>
      </p:pic>
      <p:sp>
        <p:nvSpPr>
          <p:cNvPr id="3" name="pole tekstowe 2">
            <a:extLst>
              <a:ext uri="{FF2B5EF4-FFF2-40B4-BE49-F238E27FC236}">
                <a16:creationId xmlns:a16="http://schemas.microsoft.com/office/drawing/2014/main" id="{F3D344E9-89DC-B263-C524-694B25C40C99}"/>
              </a:ext>
            </a:extLst>
          </p:cNvPr>
          <p:cNvSpPr txBox="1"/>
          <p:nvPr/>
        </p:nvSpPr>
        <p:spPr>
          <a:xfrm>
            <a:off x="3903413" y="6642556"/>
            <a:ext cx="4198585" cy="215444"/>
          </a:xfrm>
          <a:prstGeom prst="rect">
            <a:avLst/>
          </a:prstGeom>
          <a:noFill/>
        </p:spPr>
        <p:txBody>
          <a:bodyPr wrap="none" rtlCol="0">
            <a:spAutoFit/>
          </a:bodyPr>
          <a:lstStyle/>
          <a:p>
            <a:r>
              <a:rPr lang="pl-PL" sz="800" dirty="0">
                <a:latin typeface="Times New Roman" panose="02020603050405020304" pitchFamily="18" charset="0"/>
                <a:cs typeface="Times New Roman" panose="02020603050405020304" pitchFamily="18" charset="0"/>
              </a:rPr>
              <a:t>Źródło: https://www.napiecie.salama.pl/jak-dobrac-i-zamontowac-ogranicznik-przepiec-zasilanie/</a:t>
            </a:r>
          </a:p>
        </p:txBody>
      </p:sp>
    </p:spTree>
    <p:extLst>
      <p:ext uri="{BB962C8B-B14F-4D97-AF65-F5344CB8AC3E}">
        <p14:creationId xmlns:p14="http://schemas.microsoft.com/office/powerpoint/2010/main" val="92284471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6EAC12-5E13-537F-63A4-4764A6A49E9A}"/>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C6ACA285-2414-482C-941F-27896EC3E99C}"/>
              </a:ext>
            </a:extLst>
          </p:cNvPr>
          <p:cNvSpPr>
            <a:spLocks noGrp="1"/>
          </p:cNvSpPr>
          <p:nvPr>
            <p:ph idx="1"/>
          </p:nvPr>
        </p:nvSpPr>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Uproszczona zasada działania ogranicznika przepięć</a:t>
            </a:r>
          </a:p>
        </p:txBody>
      </p:sp>
      <p:pic>
        <p:nvPicPr>
          <p:cNvPr id="4" name="Symbol zastępczy zawartości 4">
            <a:extLst>
              <a:ext uri="{FF2B5EF4-FFF2-40B4-BE49-F238E27FC236}">
                <a16:creationId xmlns:a16="http://schemas.microsoft.com/office/drawing/2014/main" id="{D547FF20-AEBD-7318-EBDF-FB7B53D0D07A}"/>
              </a:ext>
            </a:extLst>
          </p:cNvPr>
          <p:cNvPicPr>
            <a:picLocks noChangeAspect="1"/>
          </p:cNvPicPr>
          <p:nvPr/>
        </p:nvPicPr>
        <p:blipFill>
          <a:blip r:embed="rId2"/>
          <a:stretch>
            <a:fillRect/>
          </a:stretch>
        </p:blipFill>
        <p:spPr>
          <a:xfrm>
            <a:off x="638005" y="2260806"/>
            <a:ext cx="5058527" cy="4351338"/>
          </a:xfrm>
          <a:prstGeom prst="rect">
            <a:avLst/>
          </a:prstGeom>
        </p:spPr>
      </p:pic>
      <p:pic>
        <p:nvPicPr>
          <p:cNvPr id="5" name="Obraz 4">
            <a:extLst>
              <a:ext uri="{FF2B5EF4-FFF2-40B4-BE49-F238E27FC236}">
                <a16:creationId xmlns:a16="http://schemas.microsoft.com/office/drawing/2014/main" id="{BA627FFB-83AE-AE5A-A1A9-D52C82B8C0D5}"/>
              </a:ext>
            </a:extLst>
          </p:cNvPr>
          <p:cNvPicPr>
            <a:picLocks noChangeAspect="1"/>
          </p:cNvPicPr>
          <p:nvPr/>
        </p:nvPicPr>
        <p:blipFill>
          <a:blip r:embed="rId3"/>
          <a:stretch>
            <a:fillRect/>
          </a:stretch>
        </p:blipFill>
        <p:spPr>
          <a:xfrm>
            <a:off x="5623339" y="2871304"/>
            <a:ext cx="6403857" cy="3239052"/>
          </a:xfrm>
          <a:prstGeom prst="rect">
            <a:avLst/>
          </a:prstGeom>
        </p:spPr>
      </p:pic>
      <p:sp>
        <p:nvSpPr>
          <p:cNvPr id="6" name="pole tekstowe 5">
            <a:extLst>
              <a:ext uri="{FF2B5EF4-FFF2-40B4-BE49-F238E27FC236}">
                <a16:creationId xmlns:a16="http://schemas.microsoft.com/office/drawing/2014/main" id="{70D5DDF5-A630-E61E-C66A-735D1AF1B023}"/>
              </a:ext>
            </a:extLst>
          </p:cNvPr>
          <p:cNvSpPr txBox="1"/>
          <p:nvPr/>
        </p:nvSpPr>
        <p:spPr>
          <a:xfrm>
            <a:off x="68925" y="6627812"/>
            <a:ext cx="4198585" cy="215444"/>
          </a:xfrm>
          <a:prstGeom prst="rect">
            <a:avLst/>
          </a:prstGeom>
          <a:noFill/>
        </p:spPr>
        <p:txBody>
          <a:bodyPr wrap="none" rtlCol="0">
            <a:spAutoFit/>
          </a:bodyPr>
          <a:lstStyle/>
          <a:p>
            <a:r>
              <a:rPr lang="pl-PL" sz="800">
                <a:latin typeface="Times New Roman" panose="02020603050405020304" pitchFamily="18" charset="0"/>
                <a:cs typeface="Times New Roman" panose="02020603050405020304" pitchFamily="18" charset="0"/>
              </a:rPr>
              <a:t>Źródło: https://www.napiecie.salama.pl/jak-dobrac-i-zamontowac-ogranicznik-przepiec-zasilanie/</a:t>
            </a:r>
          </a:p>
        </p:txBody>
      </p:sp>
    </p:spTree>
    <p:extLst>
      <p:ext uri="{BB962C8B-B14F-4D97-AF65-F5344CB8AC3E}">
        <p14:creationId xmlns:p14="http://schemas.microsoft.com/office/powerpoint/2010/main" val="2288883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7B6CA9-92DE-4513-D6F8-90FC8D6863DA}"/>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napięcie elektryczne</a:t>
            </a:r>
          </a:p>
        </p:txBody>
      </p:sp>
      <p:sp>
        <p:nvSpPr>
          <p:cNvPr id="3" name="Symbol zastępczy zawartości 2">
            <a:extLst>
              <a:ext uri="{FF2B5EF4-FFF2-40B4-BE49-F238E27FC236}">
                <a16:creationId xmlns:a16="http://schemas.microsoft.com/office/drawing/2014/main" id="{50F0B00F-E021-97D4-A5B1-F09E590535C6}"/>
              </a:ext>
            </a:extLst>
          </p:cNvPr>
          <p:cNvSpPr>
            <a:spLocks noGrp="1"/>
          </p:cNvSpPr>
          <p:nvPr>
            <p:ph idx="1"/>
          </p:nvPr>
        </p:nvSpPr>
        <p:spPr/>
        <p:txBody>
          <a:bodyPr/>
          <a:lstStyle/>
          <a:p>
            <a:pPr marL="0" indent="0" algn="just">
              <a:buNone/>
            </a:pPr>
            <a:r>
              <a:rPr lang="pl-PL" sz="2400" dirty="0">
                <a:latin typeface="Times New Roman" panose="02020603050405020304" pitchFamily="18" charset="0"/>
                <a:cs typeface="Times New Roman" panose="02020603050405020304" pitchFamily="18" charset="0"/>
              </a:rPr>
              <a:t>Do pomiaru napięcia służy woltomierz. Sondy pomiarowe określają potencjały, których różnicę wyznaczamy. </a:t>
            </a: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p:txBody>
      </p:sp>
      <p:sp>
        <p:nvSpPr>
          <p:cNvPr id="4" name="pole tekstowe 3">
            <a:extLst>
              <a:ext uri="{FF2B5EF4-FFF2-40B4-BE49-F238E27FC236}">
                <a16:creationId xmlns:a16="http://schemas.microsoft.com/office/drawing/2014/main" id="{CEF2534F-71E5-CBB7-3ECF-CECD83525BBC}"/>
              </a:ext>
            </a:extLst>
          </p:cNvPr>
          <p:cNvSpPr txBox="1"/>
          <p:nvPr/>
        </p:nvSpPr>
        <p:spPr>
          <a:xfrm>
            <a:off x="978562" y="6303329"/>
            <a:ext cx="3608232" cy="307777"/>
          </a:xfrm>
          <a:prstGeom prst="rect">
            <a:avLst/>
          </a:prstGeom>
          <a:noFill/>
        </p:spPr>
        <p:txBody>
          <a:bodyPr wrap="none" rtlCol="0">
            <a:spAutoFit/>
          </a:bodyPr>
          <a:lstStyle/>
          <a:p>
            <a:r>
              <a:rPr lang="pl-PL" sz="1400" dirty="0">
                <a:latin typeface="Times New Roman" panose="02020603050405020304" pitchFamily="18" charset="0"/>
                <a:cs typeface="Times New Roman" panose="02020603050405020304" pitchFamily="18" charset="0"/>
              </a:rPr>
              <a:t>Źródło: https://www.medianauka.pl/woltomierz</a:t>
            </a:r>
          </a:p>
        </p:txBody>
      </p:sp>
      <p:pic>
        <p:nvPicPr>
          <p:cNvPr id="8" name="Obraz 7">
            <a:extLst>
              <a:ext uri="{FF2B5EF4-FFF2-40B4-BE49-F238E27FC236}">
                <a16:creationId xmlns:a16="http://schemas.microsoft.com/office/drawing/2014/main" id="{46E18670-3954-238A-5C6F-8A9C06F26A02}"/>
              </a:ext>
            </a:extLst>
          </p:cNvPr>
          <p:cNvPicPr>
            <a:picLocks noChangeAspect="1"/>
          </p:cNvPicPr>
          <p:nvPr/>
        </p:nvPicPr>
        <p:blipFill>
          <a:blip r:embed="rId2"/>
          <a:stretch>
            <a:fillRect/>
          </a:stretch>
        </p:blipFill>
        <p:spPr>
          <a:xfrm>
            <a:off x="9978729" y="3472549"/>
            <a:ext cx="1851944" cy="3138557"/>
          </a:xfrm>
          <a:prstGeom prst="rect">
            <a:avLst/>
          </a:prstGeom>
        </p:spPr>
      </p:pic>
      <p:pic>
        <p:nvPicPr>
          <p:cNvPr id="10" name="Obraz 9">
            <a:extLst>
              <a:ext uri="{FF2B5EF4-FFF2-40B4-BE49-F238E27FC236}">
                <a16:creationId xmlns:a16="http://schemas.microsoft.com/office/drawing/2014/main" id="{83D4C607-7392-E675-FB49-8AE4F959D8B6}"/>
              </a:ext>
            </a:extLst>
          </p:cNvPr>
          <p:cNvPicPr>
            <a:picLocks noChangeAspect="1"/>
          </p:cNvPicPr>
          <p:nvPr/>
        </p:nvPicPr>
        <p:blipFill>
          <a:blip r:embed="rId3"/>
          <a:stretch>
            <a:fillRect/>
          </a:stretch>
        </p:blipFill>
        <p:spPr>
          <a:xfrm>
            <a:off x="6096000" y="3472549"/>
            <a:ext cx="2579126" cy="3059043"/>
          </a:xfrm>
          <a:prstGeom prst="rect">
            <a:avLst/>
          </a:prstGeom>
        </p:spPr>
      </p:pic>
      <p:pic>
        <p:nvPicPr>
          <p:cNvPr id="3076" name="Picture 4" descr="Sposób podłączenia woltomierza">
            <a:extLst>
              <a:ext uri="{FF2B5EF4-FFF2-40B4-BE49-F238E27FC236}">
                <a16:creationId xmlns:a16="http://schemas.microsoft.com/office/drawing/2014/main" id="{7B442C43-291D-6474-AB7A-690D7E6A7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6346" y="2919067"/>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90053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CF8AEB7-B5CF-C54F-62AC-85C441A8CFDB}"/>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309FF98B-C1F1-72D9-1CCE-7317DE2524D3}"/>
              </a:ext>
            </a:extLst>
          </p:cNvPr>
          <p:cNvSpPr>
            <a:spLocks noGrp="1"/>
          </p:cNvSpPr>
          <p:nvPr>
            <p:ph idx="1"/>
          </p:nvPr>
        </p:nvSpPr>
        <p:spPr>
          <a:xfrm>
            <a:off x="838200" y="1825625"/>
            <a:ext cx="10515600" cy="931360"/>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Jaki ogranicznik przepięć zastosować w instalacji z systemem fotowoltaicznym?</a:t>
            </a:r>
          </a:p>
        </p:txBody>
      </p:sp>
      <p:pic>
        <p:nvPicPr>
          <p:cNvPr id="5" name="Obraz 4">
            <a:extLst>
              <a:ext uri="{FF2B5EF4-FFF2-40B4-BE49-F238E27FC236}">
                <a16:creationId xmlns:a16="http://schemas.microsoft.com/office/drawing/2014/main" id="{E4D6A1FE-CF97-CF65-E245-50E29373CF30}"/>
              </a:ext>
            </a:extLst>
          </p:cNvPr>
          <p:cNvPicPr>
            <a:picLocks noChangeAspect="1"/>
          </p:cNvPicPr>
          <p:nvPr/>
        </p:nvPicPr>
        <p:blipFill>
          <a:blip r:embed="rId2"/>
          <a:stretch>
            <a:fillRect/>
          </a:stretch>
        </p:blipFill>
        <p:spPr>
          <a:xfrm>
            <a:off x="3591558" y="2756985"/>
            <a:ext cx="5008883" cy="3915054"/>
          </a:xfrm>
          <a:prstGeom prst="rect">
            <a:avLst/>
          </a:prstGeom>
        </p:spPr>
      </p:pic>
      <p:sp>
        <p:nvSpPr>
          <p:cNvPr id="7" name="pole tekstowe 6">
            <a:extLst>
              <a:ext uri="{FF2B5EF4-FFF2-40B4-BE49-F238E27FC236}">
                <a16:creationId xmlns:a16="http://schemas.microsoft.com/office/drawing/2014/main" id="{2A88AFF3-C774-3140-912C-11C2F99001E0}"/>
              </a:ext>
            </a:extLst>
          </p:cNvPr>
          <p:cNvSpPr txBox="1"/>
          <p:nvPr/>
        </p:nvSpPr>
        <p:spPr>
          <a:xfrm>
            <a:off x="102238" y="6647286"/>
            <a:ext cx="941855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https://rst.pl/jak-dobrac-ograniczniki-przepiec-do-instalacji-nn-z-ukladami-fotowoltaicznymi/</a:t>
            </a:r>
          </a:p>
        </p:txBody>
      </p:sp>
    </p:spTree>
    <p:extLst>
      <p:ext uri="{BB962C8B-B14F-4D97-AF65-F5344CB8AC3E}">
        <p14:creationId xmlns:p14="http://schemas.microsoft.com/office/powerpoint/2010/main" val="326049698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0630BA-9E06-B556-9EA4-C433AF05E80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16FE3B1D-2EBB-224B-02C7-0C2B0E49C572}"/>
              </a:ext>
            </a:extLst>
          </p:cNvPr>
          <p:cNvSpPr>
            <a:spLocks noGrp="1"/>
          </p:cNvSpPr>
          <p:nvPr>
            <p:ph idx="1"/>
          </p:nvPr>
        </p:nvSpPr>
        <p:spPr>
          <a:xfrm>
            <a:off x="838200" y="1825625"/>
            <a:ext cx="10515600" cy="867030"/>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Jaki ogranicznik przepięć zastosować w instalacji z systemem fotowoltaicznym?</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2922A70A-C113-20F8-3EE4-BF4C1D3FAFD5}"/>
              </a:ext>
            </a:extLst>
          </p:cNvPr>
          <p:cNvPicPr>
            <a:picLocks noChangeAspect="1"/>
          </p:cNvPicPr>
          <p:nvPr/>
        </p:nvPicPr>
        <p:blipFill>
          <a:blip r:embed="rId2"/>
          <a:stretch>
            <a:fillRect/>
          </a:stretch>
        </p:blipFill>
        <p:spPr>
          <a:xfrm>
            <a:off x="2284468" y="2614860"/>
            <a:ext cx="7623063" cy="3995353"/>
          </a:xfrm>
          <a:prstGeom prst="rect">
            <a:avLst/>
          </a:prstGeom>
        </p:spPr>
      </p:pic>
      <p:sp>
        <p:nvSpPr>
          <p:cNvPr id="8" name="pole tekstowe 7">
            <a:extLst>
              <a:ext uri="{FF2B5EF4-FFF2-40B4-BE49-F238E27FC236}">
                <a16:creationId xmlns:a16="http://schemas.microsoft.com/office/drawing/2014/main" id="{6473EC77-D6C9-1B3C-DA77-7CE7C7DD82EA}"/>
              </a:ext>
            </a:extLst>
          </p:cNvPr>
          <p:cNvSpPr txBox="1"/>
          <p:nvPr/>
        </p:nvSpPr>
        <p:spPr>
          <a:xfrm>
            <a:off x="102238" y="6647286"/>
            <a:ext cx="941855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https://rst.pl/jak-dobrac-ograniczniki-przepiec-do-instalacji-nn-z-ukladami-fotowoltaicznymi/</a:t>
            </a:r>
          </a:p>
        </p:txBody>
      </p:sp>
    </p:spTree>
    <p:extLst>
      <p:ext uri="{BB962C8B-B14F-4D97-AF65-F5344CB8AC3E}">
        <p14:creationId xmlns:p14="http://schemas.microsoft.com/office/powerpoint/2010/main" val="172648424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BA3E5A7-3FE0-EC63-78F0-4D1B1699C362}"/>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1EBD0555-ABF9-55B1-4393-9F39867AD50A}"/>
              </a:ext>
            </a:extLst>
          </p:cNvPr>
          <p:cNvSpPr>
            <a:spLocks noGrp="1"/>
          </p:cNvSpPr>
          <p:nvPr>
            <p:ph idx="1"/>
          </p:nvPr>
        </p:nvSpPr>
        <p:spPr>
          <a:xfrm>
            <a:off x="838200" y="1825625"/>
            <a:ext cx="10515600" cy="880815"/>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Jaki ogranicznik przepięć zastosować w instalacji z systemem fotowoltaicznym?</a:t>
            </a:r>
          </a:p>
          <a:p>
            <a:pPr algn="just"/>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6EEAAA0D-51B7-C0FD-F3D4-C53778D150BD}"/>
              </a:ext>
            </a:extLst>
          </p:cNvPr>
          <p:cNvPicPr>
            <a:picLocks noChangeAspect="1"/>
          </p:cNvPicPr>
          <p:nvPr/>
        </p:nvPicPr>
        <p:blipFill>
          <a:blip r:embed="rId2"/>
          <a:stretch>
            <a:fillRect/>
          </a:stretch>
        </p:blipFill>
        <p:spPr>
          <a:xfrm>
            <a:off x="4141768" y="2804616"/>
            <a:ext cx="4377501" cy="4016623"/>
          </a:xfrm>
          <a:prstGeom prst="rect">
            <a:avLst/>
          </a:prstGeom>
        </p:spPr>
      </p:pic>
      <p:sp>
        <p:nvSpPr>
          <p:cNvPr id="6" name="pole tekstowe 5">
            <a:extLst>
              <a:ext uri="{FF2B5EF4-FFF2-40B4-BE49-F238E27FC236}">
                <a16:creationId xmlns:a16="http://schemas.microsoft.com/office/drawing/2014/main" id="{07D81DE2-1FBC-E4D0-7EE2-12EABE06DBB0}"/>
              </a:ext>
            </a:extLst>
          </p:cNvPr>
          <p:cNvSpPr txBox="1"/>
          <p:nvPr/>
        </p:nvSpPr>
        <p:spPr>
          <a:xfrm>
            <a:off x="102238" y="6647286"/>
            <a:ext cx="941855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https://rst.pl/jak-dobrac-ograniczniki-przepiec-do-instalacji-nn-z-ukladami-fotowoltaicznymi/</a:t>
            </a:r>
          </a:p>
        </p:txBody>
      </p:sp>
    </p:spTree>
    <p:extLst>
      <p:ext uri="{BB962C8B-B14F-4D97-AF65-F5344CB8AC3E}">
        <p14:creationId xmlns:p14="http://schemas.microsoft.com/office/powerpoint/2010/main" val="306110721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43927A-789A-9AC3-591C-7E0769B6F69E}"/>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E9E478F3-213B-8802-26AB-F8D9FBADFA50}"/>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Ogranicznik przepięć w naziemnej instalacji elektrowni fotowoltaicznej</a:t>
            </a:r>
          </a:p>
        </p:txBody>
      </p:sp>
      <p:pic>
        <p:nvPicPr>
          <p:cNvPr id="5" name="Obraz 4">
            <a:extLst>
              <a:ext uri="{FF2B5EF4-FFF2-40B4-BE49-F238E27FC236}">
                <a16:creationId xmlns:a16="http://schemas.microsoft.com/office/drawing/2014/main" id="{CB114171-8B1E-AEC3-CA94-64DC7CE67417}"/>
              </a:ext>
            </a:extLst>
          </p:cNvPr>
          <p:cNvPicPr>
            <a:picLocks noChangeAspect="1"/>
          </p:cNvPicPr>
          <p:nvPr/>
        </p:nvPicPr>
        <p:blipFill>
          <a:blip r:embed="rId2"/>
          <a:stretch>
            <a:fillRect/>
          </a:stretch>
        </p:blipFill>
        <p:spPr>
          <a:xfrm>
            <a:off x="937375" y="2986934"/>
            <a:ext cx="10515600" cy="3795963"/>
          </a:xfrm>
          <a:prstGeom prst="rect">
            <a:avLst/>
          </a:prstGeom>
        </p:spPr>
      </p:pic>
      <p:sp>
        <p:nvSpPr>
          <p:cNvPr id="6" name="pole tekstowe 5">
            <a:extLst>
              <a:ext uri="{FF2B5EF4-FFF2-40B4-BE49-F238E27FC236}">
                <a16:creationId xmlns:a16="http://schemas.microsoft.com/office/drawing/2014/main" id="{85C26A6D-F0E2-81BB-A6C7-93723222381F}"/>
              </a:ext>
            </a:extLst>
          </p:cNvPr>
          <p:cNvSpPr txBox="1"/>
          <p:nvPr/>
        </p:nvSpPr>
        <p:spPr>
          <a:xfrm>
            <a:off x="102238" y="6647286"/>
            <a:ext cx="941855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https://rst.pl/jak-dobrac-ograniczniki-przepiec-do-instalacji-nn-z-ukladami-fotowoltaicznymi/</a:t>
            </a:r>
          </a:p>
        </p:txBody>
      </p:sp>
    </p:spTree>
    <p:extLst>
      <p:ext uri="{BB962C8B-B14F-4D97-AF65-F5344CB8AC3E}">
        <p14:creationId xmlns:p14="http://schemas.microsoft.com/office/powerpoint/2010/main" val="169246698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39983D0-44D0-5448-A7F4-1EE586E66960}"/>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E6B87C0C-21B3-F2E2-A123-5A8913CCA72B}"/>
              </a:ext>
            </a:extLst>
          </p:cNvPr>
          <p:cNvSpPr>
            <a:spLocks noGrp="1"/>
          </p:cNvSpPr>
          <p:nvPr>
            <p:ph idx="1"/>
          </p:nvPr>
        </p:nvSpPr>
        <p:spPr>
          <a:xfrm>
            <a:off x="838200" y="1825625"/>
            <a:ext cx="10515600" cy="1717123"/>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Rozdzielnica Główna (RG) - </a:t>
            </a:r>
            <a:r>
              <a:rPr lang="pl-PL" sz="2400" b="0" i="0" dirty="0">
                <a:solidFill>
                  <a:srgbClr val="001D35"/>
                </a:solidFill>
                <a:effectLst/>
                <a:latin typeface="Times New Roman" panose="02020603050405020304" pitchFamily="18" charset="0"/>
                <a:cs typeface="Times New Roman" panose="02020603050405020304" pitchFamily="18" charset="0"/>
              </a:rPr>
              <a:t>w instalacji elektrycznej budynku to </a:t>
            </a:r>
            <a:r>
              <a:rPr lang="pl-PL" sz="2400" dirty="0">
                <a:latin typeface="Times New Roman" panose="02020603050405020304" pitchFamily="18" charset="0"/>
                <a:cs typeface="Times New Roman" panose="02020603050405020304" pitchFamily="18" charset="0"/>
              </a:rPr>
              <a:t>centralny punkt rozdziału energii elektrycznej, służący do zasilania wewnętrznych linii zasilających oraz obwodów administracyjnych.</a:t>
            </a:r>
          </a:p>
        </p:txBody>
      </p:sp>
      <p:pic>
        <p:nvPicPr>
          <p:cNvPr id="5" name="Obraz 4">
            <a:extLst>
              <a:ext uri="{FF2B5EF4-FFF2-40B4-BE49-F238E27FC236}">
                <a16:creationId xmlns:a16="http://schemas.microsoft.com/office/drawing/2014/main" id="{67197959-AEB7-9B27-243D-9421B8D38E58}"/>
              </a:ext>
            </a:extLst>
          </p:cNvPr>
          <p:cNvPicPr>
            <a:picLocks noChangeAspect="1"/>
          </p:cNvPicPr>
          <p:nvPr/>
        </p:nvPicPr>
        <p:blipFill>
          <a:blip r:embed="rId2"/>
          <a:stretch>
            <a:fillRect/>
          </a:stretch>
        </p:blipFill>
        <p:spPr>
          <a:xfrm>
            <a:off x="5063919" y="3260448"/>
            <a:ext cx="2652958" cy="3504095"/>
          </a:xfrm>
          <a:prstGeom prst="rect">
            <a:avLst/>
          </a:prstGeom>
        </p:spPr>
      </p:pic>
      <p:sp>
        <p:nvSpPr>
          <p:cNvPr id="7" name="pole tekstowe 6">
            <a:extLst>
              <a:ext uri="{FF2B5EF4-FFF2-40B4-BE49-F238E27FC236}">
                <a16:creationId xmlns:a16="http://schemas.microsoft.com/office/drawing/2014/main" id="{B9141975-636A-6B20-712E-969179C9F88D}"/>
              </a:ext>
            </a:extLst>
          </p:cNvPr>
          <p:cNvSpPr txBox="1"/>
          <p:nvPr/>
        </p:nvSpPr>
        <p:spPr>
          <a:xfrm>
            <a:off x="766" y="6614986"/>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el-</a:t>
            </a:r>
            <a:r>
              <a:rPr lang="pl-PL" sz="800" err="1">
                <a:latin typeface="Times New Roman" panose="02020603050405020304" pitchFamily="18" charset="0"/>
                <a:cs typeface="Times New Roman" panose="02020603050405020304" pitchFamily="18" charset="0"/>
              </a:rPr>
              <a:t>roj</a:t>
            </a:r>
            <a:endParaRPr lang="pl-PL" sz="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061724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E02528-9E9D-44C4-A94F-CE1462F4584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D3F49A68-74A4-B833-B02B-DA5F68695A35}"/>
              </a:ext>
            </a:extLst>
          </p:cNvPr>
          <p:cNvSpPr>
            <a:spLocks noGrp="1"/>
          </p:cNvSpPr>
          <p:nvPr>
            <p:ph idx="1"/>
          </p:nvPr>
        </p:nvSpPr>
        <p:spPr>
          <a:xfrm>
            <a:off x="838200" y="1825625"/>
            <a:ext cx="10515600" cy="1325563"/>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Rozłącznik izolacyjny </a:t>
            </a:r>
            <a:r>
              <a:rPr lang="pl-PL" sz="2400" b="1" dirty="0">
                <a:latin typeface="Times New Roman" panose="02020603050405020304" pitchFamily="18" charset="0"/>
                <a:cs typeface="Times New Roman" panose="02020603050405020304" pitchFamily="18" charset="0"/>
              </a:rPr>
              <a:t>- </a:t>
            </a:r>
            <a:r>
              <a:rPr lang="pl-PL" sz="2400" b="0" i="0" dirty="0">
                <a:solidFill>
                  <a:srgbClr val="001D35"/>
                </a:solidFill>
                <a:effectLst/>
                <a:latin typeface="Times New Roman" panose="02020603050405020304" pitchFamily="18" charset="0"/>
                <a:cs typeface="Times New Roman" panose="02020603050405020304" pitchFamily="18" charset="0"/>
              </a:rPr>
              <a:t>urządzenie elektryczne, które służy do odizolowania obwodu od źródła zasilania, umożliwiając bezpieczne prace konserwacyjne lub naprawcze. </a:t>
            </a:r>
            <a:endParaRPr lang="pl-PL" sz="2400" b="1"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5E69A848-8082-CB39-AA52-B840F9016AB1}"/>
              </a:ext>
            </a:extLst>
          </p:cNvPr>
          <p:cNvPicPr>
            <a:picLocks noChangeAspect="1"/>
          </p:cNvPicPr>
          <p:nvPr/>
        </p:nvPicPr>
        <p:blipFill>
          <a:blip r:embed="rId2"/>
          <a:stretch>
            <a:fillRect/>
          </a:stretch>
        </p:blipFill>
        <p:spPr>
          <a:xfrm>
            <a:off x="4645139" y="3151188"/>
            <a:ext cx="3549122" cy="3671173"/>
          </a:xfrm>
          <a:prstGeom prst="rect">
            <a:avLst/>
          </a:prstGeom>
        </p:spPr>
      </p:pic>
      <p:sp>
        <p:nvSpPr>
          <p:cNvPr id="6" name="pole tekstowe 5">
            <a:extLst>
              <a:ext uri="{FF2B5EF4-FFF2-40B4-BE49-F238E27FC236}">
                <a16:creationId xmlns:a16="http://schemas.microsoft.com/office/drawing/2014/main" id="{4F30F59B-9C9C-5633-327E-A66EA26DBD77}"/>
              </a:ext>
            </a:extLst>
          </p:cNvPr>
          <p:cNvSpPr txBox="1"/>
          <p:nvPr/>
        </p:nvSpPr>
        <p:spPr>
          <a:xfrm>
            <a:off x="35339" y="661149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https://www.tim.pl/rozlacznik-modulowy-40a-4p-400v-5tl1440-0/p/0004-00013-32241</a:t>
            </a:r>
          </a:p>
        </p:txBody>
      </p:sp>
    </p:spTree>
    <p:extLst>
      <p:ext uri="{BB962C8B-B14F-4D97-AF65-F5344CB8AC3E}">
        <p14:creationId xmlns:p14="http://schemas.microsoft.com/office/powerpoint/2010/main" val="192687555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DB2A45-C248-D7C2-1FE9-5772F3A780B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55887A56-649C-FD07-9E04-82056105D8EF}"/>
              </a:ext>
            </a:extLst>
          </p:cNvPr>
          <p:cNvSpPr>
            <a:spLocks noGrp="1"/>
          </p:cNvSpPr>
          <p:nvPr>
            <p:ph idx="1"/>
          </p:nvPr>
        </p:nvSpPr>
        <p:spPr>
          <a:xfrm>
            <a:off x="838200" y="1825625"/>
            <a:ext cx="10515600" cy="1325563"/>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Wskaźnik zasilania – służy do podstawowej diagnostyki stanu instalacji i informuje o obecności napięcia zasilania w określonym punkcie instalacji.</a:t>
            </a:r>
          </a:p>
        </p:txBody>
      </p:sp>
      <p:pic>
        <p:nvPicPr>
          <p:cNvPr id="5" name="Obraz 4">
            <a:extLst>
              <a:ext uri="{FF2B5EF4-FFF2-40B4-BE49-F238E27FC236}">
                <a16:creationId xmlns:a16="http://schemas.microsoft.com/office/drawing/2014/main" id="{B53C1220-92E8-9301-E67C-EF288AC032C8}"/>
              </a:ext>
            </a:extLst>
          </p:cNvPr>
          <p:cNvPicPr>
            <a:picLocks noChangeAspect="1"/>
          </p:cNvPicPr>
          <p:nvPr/>
        </p:nvPicPr>
        <p:blipFill>
          <a:blip r:embed="rId2"/>
          <a:stretch>
            <a:fillRect/>
          </a:stretch>
        </p:blipFill>
        <p:spPr>
          <a:xfrm>
            <a:off x="2080022" y="3511825"/>
            <a:ext cx="1786385" cy="3094383"/>
          </a:xfrm>
          <a:prstGeom prst="rect">
            <a:avLst/>
          </a:prstGeom>
        </p:spPr>
      </p:pic>
      <p:pic>
        <p:nvPicPr>
          <p:cNvPr id="7" name="Obraz 6">
            <a:extLst>
              <a:ext uri="{FF2B5EF4-FFF2-40B4-BE49-F238E27FC236}">
                <a16:creationId xmlns:a16="http://schemas.microsoft.com/office/drawing/2014/main" id="{27130F4A-5C3D-A2F6-4CC9-6DFC02E6E115}"/>
              </a:ext>
            </a:extLst>
          </p:cNvPr>
          <p:cNvPicPr>
            <a:picLocks noChangeAspect="1"/>
          </p:cNvPicPr>
          <p:nvPr/>
        </p:nvPicPr>
        <p:blipFill>
          <a:blip r:embed="rId3"/>
          <a:stretch>
            <a:fillRect/>
          </a:stretch>
        </p:blipFill>
        <p:spPr>
          <a:xfrm>
            <a:off x="5210565" y="3083338"/>
            <a:ext cx="810077" cy="3646557"/>
          </a:xfrm>
          <a:prstGeom prst="rect">
            <a:avLst/>
          </a:prstGeom>
        </p:spPr>
      </p:pic>
      <p:pic>
        <p:nvPicPr>
          <p:cNvPr id="9" name="Obraz 8">
            <a:extLst>
              <a:ext uri="{FF2B5EF4-FFF2-40B4-BE49-F238E27FC236}">
                <a16:creationId xmlns:a16="http://schemas.microsoft.com/office/drawing/2014/main" id="{23AC30CC-2EB7-B471-DCC7-CE0D6CD1D692}"/>
              </a:ext>
            </a:extLst>
          </p:cNvPr>
          <p:cNvPicPr>
            <a:picLocks noChangeAspect="1"/>
          </p:cNvPicPr>
          <p:nvPr/>
        </p:nvPicPr>
        <p:blipFill>
          <a:blip r:embed="rId4"/>
          <a:stretch>
            <a:fillRect/>
          </a:stretch>
        </p:blipFill>
        <p:spPr>
          <a:xfrm>
            <a:off x="7293433" y="3511825"/>
            <a:ext cx="1956584" cy="3211482"/>
          </a:xfrm>
          <a:prstGeom prst="rect">
            <a:avLst/>
          </a:prstGeom>
        </p:spPr>
      </p:pic>
      <p:sp>
        <p:nvSpPr>
          <p:cNvPr id="4" name="pole tekstowe 3">
            <a:extLst>
              <a:ext uri="{FF2B5EF4-FFF2-40B4-BE49-F238E27FC236}">
                <a16:creationId xmlns:a16="http://schemas.microsoft.com/office/drawing/2014/main" id="{DC29FF39-BBFE-B50E-C2AF-86C46EA9AF32}"/>
              </a:ext>
            </a:extLst>
          </p:cNvPr>
          <p:cNvSpPr txBox="1"/>
          <p:nvPr/>
        </p:nvSpPr>
        <p:spPr>
          <a:xfrm>
            <a:off x="73519" y="6606208"/>
            <a:ext cx="1151277" cy="215444"/>
          </a:xfrm>
          <a:prstGeom prst="rect">
            <a:avLst/>
          </a:prstGeom>
          <a:noFill/>
        </p:spPr>
        <p:txBody>
          <a:bodyPr wrap="none" rtlCol="0">
            <a:spAutoFit/>
          </a:bodyPr>
          <a:lstStyle/>
          <a:p>
            <a:r>
              <a:rPr lang="pl-PL" sz="800">
                <a:latin typeface="Times New Roman" panose="02020603050405020304" pitchFamily="18" charset="0"/>
                <a:cs typeface="Times New Roman" panose="02020603050405020304" pitchFamily="18" charset="0"/>
              </a:rPr>
              <a:t>Źródło: www.zamel.pl</a:t>
            </a:r>
          </a:p>
        </p:txBody>
      </p:sp>
    </p:spTree>
    <p:extLst>
      <p:ext uri="{BB962C8B-B14F-4D97-AF65-F5344CB8AC3E}">
        <p14:creationId xmlns:p14="http://schemas.microsoft.com/office/powerpoint/2010/main" val="413562263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F3B1740-7AFC-2C01-9949-C9F1B45E48D6}"/>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5DF47435-4829-0CC0-AADD-E06A7FA1B34A}"/>
              </a:ext>
            </a:extLst>
          </p:cNvPr>
          <p:cNvSpPr>
            <a:spLocks noGrp="1"/>
          </p:cNvSpPr>
          <p:nvPr>
            <p:ph idx="1"/>
          </p:nvPr>
        </p:nvSpPr>
        <p:spPr>
          <a:xfrm>
            <a:off x="838200" y="1825625"/>
            <a:ext cx="10515600" cy="2397401"/>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Wyłącznik różnicowoprądowy, potocznie </a:t>
            </a:r>
            <a:r>
              <a:rPr lang="pl-PL" sz="2400" dirty="0" err="1">
                <a:latin typeface="Times New Roman" panose="02020603050405020304" pitchFamily="18" charset="0"/>
                <a:cs typeface="Times New Roman" panose="02020603050405020304" pitchFamily="18" charset="0"/>
              </a:rPr>
              <a:t>różnicówka</a:t>
            </a:r>
            <a:r>
              <a:rPr lang="pl-PL" sz="2400" dirty="0">
                <a:latin typeface="Times New Roman" panose="02020603050405020304" pitchFamily="18" charset="0"/>
                <a:cs typeface="Times New Roman" panose="02020603050405020304" pitchFamily="18" charset="0"/>
              </a:rPr>
              <a:t>, a także często używane są angielskie skrótowce: RCD od </a:t>
            </a:r>
            <a:r>
              <a:rPr lang="pl-PL" sz="2400" dirty="0" err="1">
                <a:latin typeface="Times New Roman" panose="02020603050405020304" pitchFamily="18" charset="0"/>
                <a:cs typeface="Times New Roman" panose="02020603050405020304" pitchFamily="18" charset="0"/>
              </a:rPr>
              <a:t>residual</a:t>
            </a:r>
            <a:r>
              <a:rPr lang="pl-PL" sz="2400" dirty="0">
                <a:latin typeface="Times New Roman" panose="02020603050405020304" pitchFamily="18" charset="0"/>
                <a:cs typeface="Times New Roman" panose="02020603050405020304" pitchFamily="18" charset="0"/>
              </a:rPr>
              <a:t> </a:t>
            </a:r>
            <a:r>
              <a:rPr lang="pl-PL" sz="2400" dirty="0" err="1">
                <a:latin typeface="Times New Roman" panose="02020603050405020304" pitchFamily="18" charset="0"/>
                <a:cs typeface="Times New Roman" panose="02020603050405020304" pitchFamily="18" charset="0"/>
              </a:rPr>
              <a:t>current</a:t>
            </a:r>
            <a:r>
              <a:rPr lang="pl-PL" sz="2400" dirty="0">
                <a:latin typeface="Times New Roman" panose="02020603050405020304" pitchFamily="18" charset="0"/>
                <a:cs typeface="Times New Roman" panose="02020603050405020304" pitchFamily="18" charset="0"/>
              </a:rPr>
              <a:t> </a:t>
            </a:r>
            <a:r>
              <a:rPr lang="pl-PL" sz="2400" dirty="0" err="1">
                <a:latin typeface="Times New Roman" panose="02020603050405020304" pitchFamily="18" charset="0"/>
                <a:cs typeface="Times New Roman" panose="02020603050405020304" pitchFamily="18" charset="0"/>
              </a:rPr>
              <a:t>device</a:t>
            </a:r>
            <a:r>
              <a:rPr lang="pl-PL" sz="2400" dirty="0">
                <a:latin typeface="Times New Roman" panose="02020603050405020304" pitchFamily="18" charset="0"/>
                <a:cs typeface="Times New Roman" panose="02020603050405020304" pitchFamily="18" charset="0"/>
              </a:rPr>
              <a:t>, RCCB od </a:t>
            </a:r>
            <a:r>
              <a:rPr lang="pl-PL" sz="2400" dirty="0" err="1">
                <a:latin typeface="Times New Roman" panose="02020603050405020304" pitchFamily="18" charset="0"/>
                <a:cs typeface="Times New Roman" panose="02020603050405020304" pitchFamily="18" charset="0"/>
              </a:rPr>
              <a:t>residual</a:t>
            </a:r>
            <a:r>
              <a:rPr lang="pl-PL" sz="2400" dirty="0">
                <a:latin typeface="Times New Roman" panose="02020603050405020304" pitchFamily="18" charset="0"/>
                <a:cs typeface="Times New Roman" panose="02020603050405020304" pitchFamily="18" charset="0"/>
              </a:rPr>
              <a:t> </a:t>
            </a:r>
            <a:r>
              <a:rPr lang="pl-PL" sz="2400" dirty="0" err="1">
                <a:latin typeface="Times New Roman" panose="02020603050405020304" pitchFamily="18" charset="0"/>
                <a:cs typeface="Times New Roman" panose="02020603050405020304" pitchFamily="18" charset="0"/>
              </a:rPr>
              <a:t>current</a:t>
            </a:r>
            <a:r>
              <a:rPr lang="pl-PL" sz="2400" dirty="0">
                <a:latin typeface="Times New Roman" panose="02020603050405020304" pitchFamily="18" charset="0"/>
                <a:cs typeface="Times New Roman" panose="02020603050405020304" pitchFamily="18" charset="0"/>
              </a:rPr>
              <a:t> </a:t>
            </a:r>
            <a:r>
              <a:rPr lang="pl-PL" sz="2400" dirty="0" err="1">
                <a:latin typeface="Times New Roman" panose="02020603050405020304" pitchFamily="18" charset="0"/>
                <a:cs typeface="Times New Roman" panose="02020603050405020304" pitchFamily="18" charset="0"/>
              </a:rPr>
              <a:t>circuit</a:t>
            </a:r>
            <a:r>
              <a:rPr lang="pl-PL" sz="2400" dirty="0">
                <a:latin typeface="Times New Roman" panose="02020603050405020304" pitchFamily="18" charset="0"/>
                <a:cs typeface="Times New Roman" panose="02020603050405020304" pitchFamily="18" charset="0"/>
              </a:rPr>
              <a:t> </a:t>
            </a:r>
            <a:r>
              <a:rPr lang="pl-PL" sz="2400" dirty="0" err="1">
                <a:latin typeface="Times New Roman" panose="02020603050405020304" pitchFamily="18" charset="0"/>
                <a:cs typeface="Times New Roman" panose="02020603050405020304" pitchFamily="18" charset="0"/>
              </a:rPr>
              <a:t>breaker</a:t>
            </a:r>
            <a:r>
              <a:rPr lang="pl-PL" sz="2400" dirty="0">
                <a:latin typeface="Times New Roman" panose="02020603050405020304" pitchFamily="18" charset="0"/>
                <a:cs typeface="Times New Roman" panose="02020603050405020304" pitchFamily="18" charset="0"/>
              </a:rPr>
              <a:t> dla aparatu kombinowanego – elektryczne urządzenie zabezpieczające, które rozłącza obwód po wykryciu, że prąd elektryczny, który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z niego wypływa nie jest równy prądowi wpływającemu. </a:t>
            </a:r>
          </a:p>
        </p:txBody>
      </p:sp>
      <p:pic>
        <p:nvPicPr>
          <p:cNvPr id="5" name="Obraz 4">
            <a:extLst>
              <a:ext uri="{FF2B5EF4-FFF2-40B4-BE49-F238E27FC236}">
                <a16:creationId xmlns:a16="http://schemas.microsoft.com/office/drawing/2014/main" id="{B387B4A8-96E3-3B7F-C43F-F97FE57B027E}"/>
              </a:ext>
            </a:extLst>
          </p:cNvPr>
          <p:cNvPicPr>
            <a:picLocks noChangeAspect="1"/>
          </p:cNvPicPr>
          <p:nvPr/>
        </p:nvPicPr>
        <p:blipFill>
          <a:blip r:embed="rId2"/>
          <a:stretch>
            <a:fillRect/>
          </a:stretch>
        </p:blipFill>
        <p:spPr>
          <a:xfrm>
            <a:off x="2170320" y="4051304"/>
            <a:ext cx="7676045" cy="2736017"/>
          </a:xfrm>
          <a:prstGeom prst="rect">
            <a:avLst/>
          </a:prstGeom>
        </p:spPr>
      </p:pic>
      <p:sp>
        <p:nvSpPr>
          <p:cNvPr id="7" name="pole tekstowe 6">
            <a:extLst>
              <a:ext uri="{FF2B5EF4-FFF2-40B4-BE49-F238E27FC236}">
                <a16:creationId xmlns:a16="http://schemas.microsoft.com/office/drawing/2014/main" id="{A2BB9CEA-0195-C8E6-8623-AED5D0BCA60D}"/>
              </a:ext>
            </a:extLst>
          </p:cNvPr>
          <p:cNvSpPr txBox="1"/>
          <p:nvPr/>
        </p:nvSpPr>
        <p:spPr>
          <a:xfrm>
            <a:off x="0" y="6642556"/>
            <a:ext cx="10906539"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https://www.napiecie.salama.pl/ile-za-elektryka/#Oprzewodowanie</a:t>
            </a:r>
          </a:p>
        </p:txBody>
      </p:sp>
    </p:spTree>
    <p:extLst>
      <p:ext uri="{BB962C8B-B14F-4D97-AF65-F5344CB8AC3E}">
        <p14:creationId xmlns:p14="http://schemas.microsoft.com/office/powerpoint/2010/main" val="304674502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5A58A6D-918F-EF57-49CC-E689BA5FA9F6}"/>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pic>
        <p:nvPicPr>
          <p:cNvPr id="1026" name="Picture 2" descr="undefined">
            <a:extLst>
              <a:ext uri="{FF2B5EF4-FFF2-40B4-BE49-F238E27FC236}">
                <a16:creationId xmlns:a16="http://schemas.microsoft.com/office/drawing/2014/main" id="{F5C255AA-60D0-ADC4-AF19-E1B96A4095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4802" y="2909898"/>
            <a:ext cx="4704590" cy="3335603"/>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D16755D4-BA00-9466-F2ED-10685DDC5473}"/>
              </a:ext>
            </a:extLst>
          </p:cNvPr>
          <p:cNvSpPr txBox="1"/>
          <p:nvPr/>
        </p:nvSpPr>
        <p:spPr>
          <a:xfrm>
            <a:off x="3498574" y="2206183"/>
            <a:ext cx="6096000" cy="369332"/>
          </a:xfrm>
          <a:prstGeom prst="rect">
            <a:avLst/>
          </a:prstGeom>
          <a:noFill/>
        </p:spPr>
        <p:txBody>
          <a:bodyPr wrap="square">
            <a:spAutoFit/>
          </a:bodyPr>
          <a:lstStyle/>
          <a:p>
            <a:r>
              <a:rPr lang="pl-PL" b="1">
                <a:latin typeface="Times New Roman" panose="02020603050405020304" pitchFamily="18" charset="0"/>
                <a:cs typeface="Times New Roman" panose="02020603050405020304" pitchFamily="18" charset="0"/>
              </a:rPr>
              <a:t>Zasada działania wyłącznika RCD</a:t>
            </a:r>
            <a:endParaRPr lang="pl-PL">
              <a:latin typeface="Times New Roman" panose="02020603050405020304" pitchFamily="18" charset="0"/>
              <a:cs typeface="Times New Roman" panose="02020603050405020304" pitchFamily="18" charset="0"/>
            </a:endParaRPr>
          </a:p>
        </p:txBody>
      </p:sp>
      <p:pic>
        <p:nvPicPr>
          <p:cNvPr id="1028" name="Picture 4" descr="undefined">
            <a:extLst>
              <a:ext uri="{FF2B5EF4-FFF2-40B4-BE49-F238E27FC236}">
                <a16:creationId xmlns:a16="http://schemas.microsoft.com/office/drawing/2014/main" id="{954A79F2-D4A5-72CA-7CD7-FDEC635BA0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72" y="2828866"/>
            <a:ext cx="4043224" cy="3537923"/>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97FB63F0-97DE-A4ED-A2D6-7A8971563D32}"/>
              </a:ext>
            </a:extLst>
          </p:cNvPr>
          <p:cNvSpPr txBox="1"/>
          <p:nvPr/>
        </p:nvSpPr>
        <p:spPr>
          <a:xfrm>
            <a:off x="0" y="6620140"/>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https://pl.wikipedia.org/wiki/Wy%C5%82%C4%85cznik_r%C3%B3%C5%BCnicowopr%C4%85dowy</a:t>
            </a:r>
          </a:p>
        </p:txBody>
      </p:sp>
    </p:spTree>
    <p:extLst>
      <p:ext uri="{BB962C8B-B14F-4D97-AF65-F5344CB8AC3E}">
        <p14:creationId xmlns:p14="http://schemas.microsoft.com/office/powerpoint/2010/main" val="170727189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E7C4F33-3836-1A85-1873-E747333E810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0416E5EB-E286-1177-5130-D99B5AE68EF6}"/>
              </a:ext>
            </a:extLst>
          </p:cNvPr>
          <p:cNvSpPr>
            <a:spLocks noGrp="1"/>
          </p:cNvSpPr>
          <p:nvPr>
            <p:ph idx="1"/>
          </p:nvPr>
        </p:nvSpPr>
        <p:spPr>
          <a:xfrm>
            <a:off x="838200" y="2884557"/>
            <a:ext cx="10033000" cy="3292405"/>
          </a:xfrm>
        </p:spPr>
        <p:txBody>
          <a:bodyPr>
            <a:normAutofit/>
          </a:bodyPr>
          <a:lstStyle/>
          <a:p>
            <a:pPr algn="just"/>
            <a:r>
              <a:rPr lang="pl-PL" sz="2400" dirty="0">
                <a:latin typeface="Times New Roman" panose="02020603050405020304" pitchFamily="18" charset="0"/>
                <a:cs typeface="Times New Roman" panose="02020603050405020304" pitchFamily="18" charset="0"/>
              </a:rPr>
              <a:t>Czas wyłączenia – czas po którym następuje wyłączenie zasilania po wykryciu wartości prądu upływu ponad wskazaną wartość</a:t>
            </a:r>
          </a:p>
          <a:p>
            <a:pPr algn="just"/>
            <a:r>
              <a:rPr lang="pl-PL" sz="2400" dirty="0">
                <a:latin typeface="Times New Roman" panose="02020603050405020304" pitchFamily="18" charset="0"/>
                <a:cs typeface="Times New Roman" panose="02020603050405020304" pitchFamily="18" charset="0"/>
              </a:rPr>
              <a:t>Prąd wyzwalania – prąd upływu przy jakim nastąpi samoczynne wyłączenie zasilania</a:t>
            </a:r>
          </a:p>
          <a:p>
            <a:pPr algn="just"/>
            <a:r>
              <a:rPr lang="pl-PL" sz="2400" dirty="0">
                <a:latin typeface="Times New Roman" panose="02020603050405020304" pitchFamily="18" charset="0"/>
                <a:cs typeface="Times New Roman" panose="02020603050405020304" pitchFamily="18" charset="0"/>
              </a:rPr>
              <a:t>Prąd nominalny – nominalna wartość maksymalnego prądu jaki może płynąć przez wyłącznik RCD</a:t>
            </a:r>
          </a:p>
        </p:txBody>
      </p:sp>
      <p:sp>
        <p:nvSpPr>
          <p:cNvPr id="4" name="pole tekstowe 3">
            <a:extLst>
              <a:ext uri="{FF2B5EF4-FFF2-40B4-BE49-F238E27FC236}">
                <a16:creationId xmlns:a16="http://schemas.microsoft.com/office/drawing/2014/main" id="{09926575-1F22-4BE6-ECD5-68958783C72C}"/>
              </a:ext>
            </a:extLst>
          </p:cNvPr>
          <p:cNvSpPr txBox="1"/>
          <p:nvPr/>
        </p:nvSpPr>
        <p:spPr>
          <a:xfrm>
            <a:off x="904921" y="2026012"/>
            <a:ext cx="7519044" cy="461665"/>
          </a:xfrm>
          <a:prstGeom prst="rect">
            <a:avLst/>
          </a:prstGeom>
          <a:noFill/>
        </p:spPr>
        <p:txBody>
          <a:bodyPr wrap="square">
            <a:spAutoFit/>
          </a:bodyPr>
          <a:lstStyle/>
          <a:p>
            <a:r>
              <a:rPr lang="pl-PL" sz="2400" dirty="0">
                <a:latin typeface="Times New Roman" panose="02020603050405020304" pitchFamily="18" charset="0"/>
                <a:cs typeface="Times New Roman" panose="02020603050405020304" pitchFamily="18" charset="0"/>
              </a:rPr>
              <a:t>Podstawowe parametry wyłącznika RCD to:</a:t>
            </a:r>
          </a:p>
        </p:txBody>
      </p:sp>
    </p:spTree>
    <p:extLst>
      <p:ext uri="{BB962C8B-B14F-4D97-AF65-F5344CB8AC3E}">
        <p14:creationId xmlns:p14="http://schemas.microsoft.com/office/powerpoint/2010/main" val="3143707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A63125-129D-BDEC-6D6C-BA30DEDA8B2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w ujęciu elektrotechniki</a:t>
            </a:r>
          </a:p>
        </p:txBody>
      </p:sp>
      <p:sp>
        <p:nvSpPr>
          <p:cNvPr id="3" name="Symbol zastępczy zawartości 2">
            <a:extLst>
              <a:ext uri="{FF2B5EF4-FFF2-40B4-BE49-F238E27FC236}">
                <a16:creationId xmlns:a16="http://schemas.microsoft.com/office/drawing/2014/main" id="{393AB4BF-F820-9C21-01FC-2661AD9CBEC9}"/>
              </a:ext>
            </a:extLst>
          </p:cNvPr>
          <p:cNvSpPr>
            <a:spLocks noGrp="1"/>
          </p:cNvSpPr>
          <p:nvPr>
            <p:ph idx="1"/>
          </p:nvPr>
        </p:nvSpPr>
        <p:spPr>
          <a:xfrm>
            <a:off x="838200" y="1825625"/>
            <a:ext cx="10515600" cy="2021923"/>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Moc w ujęciu elektrotechniki to wielkość fizyczna określająca, z jaką szybkością energia elektryczna jest przekształcana w inne formy energii (np. światło, ciepło, ruch). Oznacza, ile energii zużywa lub wytwarza urządzenie w jednostce czasu. Jednostką mocy czynnej jest Wat [W].</a:t>
            </a:r>
          </a:p>
          <a:p>
            <a:pPr algn="just"/>
            <a:endParaRPr lang="pl-PL" sz="2400" dirty="0">
              <a:latin typeface="Times New Roman" panose="02020603050405020304" pitchFamily="18" charset="0"/>
              <a:cs typeface="Times New Roman" panose="02020603050405020304" pitchFamily="18" charset="0"/>
            </a:endParaRPr>
          </a:p>
          <a:p>
            <a:pPr marL="0" indent="0" algn="just">
              <a:buNone/>
            </a:pPr>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39791D73-BA8B-443A-4962-5F37C42F5617}"/>
              </a:ext>
            </a:extLst>
          </p:cNvPr>
          <p:cNvPicPr>
            <a:picLocks noChangeAspect="1"/>
          </p:cNvPicPr>
          <p:nvPr/>
        </p:nvPicPr>
        <p:blipFill>
          <a:blip r:embed="rId2"/>
          <a:stretch>
            <a:fillRect/>
          </a:stretch>
        </p:blipFill>
        <p:spPr>
          <a:xfrm>
            <a:off x="4245830" y="3342654"/>
            <a:ext cx="5543550" cy="676275"/>
          </a:xfrm>
          <a:prstGeom prst="rect">
            <a:avLst/>
          </a:prstGeom>
        </p:spPr>
      </p:pic>
      <p:sp>
        <p:nvSpPr>
          <p:cNvPr id="7" name="Symbol zastępczy zawartości 2">
            <a:extLst>
              <a:ext uri="{FF2B5EF4-FFF2-40B4-BE49-F238E27FC236}">
                <a16:creationId xmlns:a16="http://schemas.microsoft.com/office/drawing/2014/main" id="{52D37A9D-9BA8-38B0-1C0E-62209C7E3E75}"/>
              </a:ext>
            </a:extLst>
          </p:cNvPr>
          <p:cNvSpPr txBox="1">
            <a:spLocks/>
          </p:cNvSpPr>
          <p:nvPr/>
        </p:nvSpPr>
        <p:spPr>
          <a:xfrm>
            <a:off x="838200" y="3960656"/>
            <a:ext cx="10515600" cy="20219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400" dirty="0">
                <a:latin typeface="Times New Roman" panose="02020603050405020304" pitchFamily="18" charset="0"/>
                <a:cs typeface="Times New Roman" panose="02020603050405020304" pitchFamily="18" charset="0"/>
              </a:rPr>
              <a:t>W elektrotechnice określamy 4 podstawowe rodzaje mocy:</a:t>
            </a:r>
          </a:p>
          <a:p>
            <a:pPr lvl="1"/>
            <a:r>
              <a:rPr lang="pl-PL" dirty="0">
                <a:latin typeface="Times New Roman" panose="02020603050405020304" pitchFamily="18" charset="0"/>
                <a:cs typeface="Times New Roman" panose="02020603050405020304" pitchFamily="18" charset="0"/>
              </a:rPr>
              <a:t>Moc czynna </a:t>
            </a:r>
          </a:p>
          <a:p>
            <a:pPr lvl="1"/>
            <a:r>
              <a:rPr lang="pl-PL" dirty="0">
                <a:latin typeface="Times New Roman" panose="02020603050405020304" pitchFamily="18" charset="0"/>
                <a:cs typeface="Times New Roman" panose="02020603050405020304" pitchFamily="18" charset="0"/>
              </a:rPr>
              <a:t>Moc bierna</a:t>
            </a:r>
          </a:p>
          <a:p>
            <a:pPr lvl="1"/>
            <a:r>
              <a:rPr lang="pl-PL" dirty="0">
                <a:latin typeface="Times New Roman" panose="02020603050405020304" pitchFamily="18" charset="0"/>
                <a:cs typeface="Times New Roman" panose="02020603050405020304" pitchFamily="18" charset="0"/>
              </a:rPr>
              <a:t>Moc pozorna</a:t>
            </a:r>
          </a:p>
          <a:p>
            <a:pPr lvl="1"/>
            <a:r>
              <a:rPr lang="pl-PL" dirty="0">
                <a:latin typeface="Times New Roman" panose="02020603050405020304" pitchFamily="18" charset="0"/>
                <a:cs typeface="Times New Roman" panose="02020603050405020304" pitchFamily="18" charset="0"/>
              </a:rPr>
              <a:t>Moc odkształcenia (moc dystorsji)</a:t>
            </a:r>
          </a:p>
          <a:p>
            <a:endParaRPr lang="pl-PL" sz="24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942952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E6B0EF-CA86-2A0F-9C4E-014CF1C01EE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BA550BFA-BE5B-CD58-A78C-3661A36AB527}"/>
              </a:ext>
            </a:extLst>
          </p:cNvPr>
          <p:cNvSpPr>
            <a:spLocks noGrp="1"/>
          </p:cNvSpPr>
          <p:nvPr>
            <p:ph idx="1"/>
          </p:nvPr>
        </p:nvSpPr>
        <p:spPr/>
        <p:txBody>
          <a:bodyPr>
            <a:normAutofit/>
          </a:bodyPr>
          <a:lstStyle/>
          <a:p>
            <a:pPr marL="0" indent="0" algn="just">
              <a:buNone/>
            </a:pPr>
            <a:r>
              <a:rPr lang="pl-PL" sz="2400" b="0" i="0" dirty="0">
                <a:solidFill>
                  <a:srgbClr val="202122"/>
                </a:solidFill>
                <a:effectLst/>
                <a:latin typeface="Times New Roman" panose="02020603050405020304" pitchFamily="18" charset="0"/>
                <a:cs typeface="Times New Roman" panose="02020603050405020304" pitchFamily="18" charset="0"/>
              </a:rPr>
              <a:t>Ze względu na czułość (prąd zadziałania </a:t>
            </a:r>
            <a:r>
              <a:rPr lang="pl-PL" sz="2400" b="0" i="0" dirty="0" err="1">
                <a:solidFill>
                  <a:srgbClr val="202122"/>
                </a:solidFill>
                <a:effectLst/>
                <a:latin typeface="Times New Roman" panose="02020603050405020304" pitchFamily="18" charset="0"/>
                <a:cs typeface="Times New Roman" panose="02020603050405020304" pitchFamily="18" charset="0"/>
              </a:rPr>
              <a:t>I</a:t>
            </a:r>
            <a:r>
              <a:rPr lang="pl-PL" sz="2400" b="0" i="0" baseline="-25000" dirty="0" err="1">
                <a:solidFill>
                  <a:srgbClr val="202122"/>
                </a:solidFill>
                <a:effectLst/>
                <a:latin typeface="Times New Roman" panose="02020603050405020304" pitchFamily="18" charset="0"/>
                <a:cs typeface="Times New Roman" panose="02020603050405020304" pitchFamily="18" charset="0"/>
              </a:rPr>
              <a:t>Δn</a:t>
            </a:r>
            <a:r>
              <a:rPr lang="pl-PL" sz="2400" b="0" i="0" dirty="0">
                <a:solidFill>
                  <a:srgbClr val="202122"/>
                </a:solidFill>
                <a:effectLst/>
                <a:latin typeface="Times New Roman" panose="02020603050405020304" pitchFamily="18" charset="0"/>
                <a:cs typeface="Times New Roman" panose="02020603050405020304" pitchFamily="18" charset="0"/>
              </a:rPr>
              <a:t>) wyłącznik RCD możemy podzielić na:</a:t>
            </a:r>
          </a:p>
          <a:p>
            <a:pPr algn="just">
              <a:buFont typeface="Arial" panose="020B0604020202020204" pitchFamily="34" charset="0"/>
              <a:buChar char="•"/>
            </a:pPr>
            <a:endParaRPr lang="pl-PL" sz="2400" b="0" i="0" dirty="0">
              <a:solidFill>
                <a:srgbClr val="202122"/>
              </a:solidFill>
              <a:effectLst/>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pl-PL" b="0" i="0" dirty="0">
                <a:solidFill>
                  <a:srgbClr val="202122"/>
                </a:solidFill>
                <a:effectLst/>
                <a:latin typeface="Times New Roman" panose="02020603050405020304" pitchFamily="18" charset="0"/>
                <a:cs typeface="Times New Roman" panose="02020603050405020304" pitchFamily="18" charset="0"/>
              </a:rPr>
              <a:t>wysokoczułe – </a:t>
            </a:r>
            <a:r>
              <a:rPr lang="pl-PL" b="0" i="0" dirty="0" err="1">
                <a:solidFill>
                  <a:srgbClr val="202122"/>
                </a:solidFill>
                <a:effectLst/>
                <a:latin typeface="Times New Roman" panose="02020603050405020304" pitchFamily="18" charset="0"/>
                <a:cs typeface="Times New Roman" panose="02020603050405020304" pitchFamily="18" charset="0"/>
              </a:rPr>
              <a:t>I</a:t>
            </a:r>
            <a:r>
              <a:rPr lang="pl-PL" b="0" i="0" baseline="-25000" dirty="0" err="1">
                <a:solidFill>
                  <a:srgbClr val="202122"/>
                </a:solidFill>
                <a:effectLst/>
                <a:latin typeface="Times New Roman" panose="02020603050405020304" pitchFamily="18" charset="0"/>
                <a:cs typeface="Times New Roman" panose="02020603050405020304" pitchFamily="18" charset="0"/>
              </a:rPr>
              <a:t>Δn</a:t>
            </a:r>
            <a:r>
              <a:rPr lang="pl-PL" b="0" i="0" dirty="0">
                <a:solidFill>
                  <a:srgbClr val="202122"/>
                </a:solidFill>
                <a:effectLst/>
                <a:latin typeface="Times New Roman" panose="02020603050405020304" pitchFamily="18" charset="0"/>
                <a:cs typeface="Times New Roman" panose="02020603050405020304" pitchFamily="18" charset="0"/>
              </a:rPr>
              <a:t> nie większy od 30 </a:t>
            </a:r>
            <a:r>
              <a:rPr lang="pl-PL" b="0" i="0" dirty="0" err="1">
                <a:solidFill>
                  <a:srgbClr val="202122"/>
                </a:solidFill>
                <a:effectLst/>
                <a:latin typeface="Times New Roman" panose="02020603050405020304" pitchFamily="18" charset="0"/>
                <a:cs typeface="Times New Roman" panose="02020603050405020304" pitchFamily="18" charset="0"/>
              </a:rPr>
              <a:t>mA</a:t>
            </a:r>
            <a:endParaRPr lang="pl-PL" b="0" i="0" dirty="0">
              <a:solidFill>
                <a:srgbClr val="202122"/>
              </a:solidFill>
              <a:effectLst/>
              <a:latin typeface="Times New Roman" panose="02020603050405020304" pitchFamily="18" charset="0"/>
              <a:cs typeface="Times New Roman" panose="02020603050405020304" pitchFamily="18" charset="0"/>
            </a:endParaRPr>
          </a:p>
          <a:p>
            <a:pPr marL="457200" lvl="1" indent="0" algn="just">
              <a:buNone/>
            </a:pPr>
            <a:endParaRPr lang="pl-PL" b="0" i="0" dirty="0">
              <a:solidFill>
                <a:srgbClr val="202122"/>
              </a:solidFill>
              <a:effectLst/>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pl-PL" b="0" i="0" dirty="0" err="1">
                <a:solidFill>
                  <a:srgbClr val="202122"/>
                </a:solidFill>
                <a:effectLst/>
                <a:latin typeface="Times New Roman" panose="02020603050405020304" pitchFamily="18" charset="0"/>
                <a:cs typeface="Times New Roman" panose="02020603050405020304" pitchFamily="18" charset="0"/>
              </a:rPr>
              <a:t>średnioczułe</a:t>
            </a:r>
            <a:r>
              <a:rPr lang="pl-PL" b="0" i="0" dirty="0">
                <a:solidFill>
                  <a:srgbClr val="202122"/>
                </a:solidFill>
                <a:effectLst/>
                <a:latin typeface="Times New Roman" panose="02020603050405020304" pitchFamily="18" charset="0"/>
                <a:cs typeface="Times New Roman" panose="02020603050405020304" pitchFamily="18" charset="0"/>
              </a:rPr>
              <a:t> – </a:t>
            </a:r>
            <a:r>
              <a:rPr lang="pl-PL" b="0" i="0" dirty="0" err="1">
                <a:solidFill>
                  <a:srgbClr val="202122"/>
                </a:solidFill>
                <a:effectLst/>
                <a:latin typeface="Times New Roman" panose="02020603050405020304" pitchFamily="18" charset="0"/>
                <a:cs typeface="Times New Roman" panose="02020603050405020304" pitchFamily="18" charset="0"/>
              </a:rPr>
              <a:t>I</a:t>
            </a:r>
            <a:r>
              <a:rPr lang="pl-PL" b="0" i="0" baseline="-25000" dirty="0" err="1">
                <a:solidFill>
                  <a:srgbClr val="202122"/>
                </a:solidFill>
                <a:effectLst/>
                <a:latin typeface="Times New Roman" panose="02020603050405020304" pitchFamily="18" charset="0"/>
                <a:cs typeface="Times New Roman" panose="02020603050405020304" pitchFamily="18" charset="0"/>
              </a:rPr>
              <a:t>Δn</a:t>
            </a:r>
            <a:r>
              <a:rPr lang="pl-PL" b="0" i="0" dirty="0">
                <a:solidFill>
                  <a:srgbClr val="202122"/>
                </a:solidFill>
                <a:effectLst/>
                <a:latin typeface="Times New Roman" panose="02020603050405020304" pitchFamily="18" charset="0"/>
                <a:cs typeface="Times New Roman" panose="02020603050405020304" pitchFamily="18" charset="0"/>
              </a:rPr>
              <a:t> pomiędzy 30 a 500 </a:t>
            </a:r>
            <a:r>
              <a:rPr lang="pl-PL" b="0" i="0" dirty="0" err="1">
                <a:solidFill>
                  <a:srgbClr val="202122"/>
                </a:solidFill>
                <a:effectLst/>
                <a:latin typeface="Times New Roman" panose="02020603050405020304" pitchFamily="18" charset="0"/>
                <a:cs typeface="Times New Roman" panose="02020603050405020304" pitchFamily="18" charset="0"/>
              </a:rPr>
              <a:t>mA</a:t>
            </a:r>
            <a:endParaRPr lang="pl-PL" b="0" i="0" dirty="0">
              <a:solidFill>
                <a:srgbClr val="202122"/>
              </a:solidFill>
              <a:effectLst/>
              <a:latin typeface="Times New Roman" panose="02020603050405020304" pitchFamily="18" charset="0"/>
              <a:cs typeface="Times New Roman" panose="02020603050405020304" pitchFamily="18" charset="0"/>
            </a:endParaRPr>
          </a:p>
          <a:p>
            <a:pPr marL="457200" lvl="1" indent="0" algn="just">
              <a:buNone/>
            </a:pPr>
            <a:endParaRPr lang="pl-PL" b="0" i="0" dirty="0">
              <a:solidFill>
                <a:srgbClr val="202122"/>
              </a:solidFill>
              <a:effectLst/>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pl-PL" b="0" i="0" dirty="0">
                <a:solidFill>
                  <a:srgbClr val="202122"/>
                </a:solidFill>
                <a:effectLst/>
                <a:latin typeface="Times New Roman" panose="02020603050405020304" pitchFamily="18" charset="0"/>
                <a:cs typeface="Times New Roman" panose="02020603050405020304" pitchFamily="18" charset="0"/>
              </a:rPr>
              <a:t>niskoczułe – </a:t>
            </a:r>
            <a:r>
              <a:rPr lang="pl-PL" b="0" i="0" dirty="0" err="1">
                <a:solidFill>
                  <a:srgbClr val="202122"/>
                </a:solidFill>
                <a:effectLst/>
                <a:latin typeface="Times New Roman" panose="02020603050405020304" pitchFamily="18" charset="0"/>
                <a:cs typeface="Times New Roman" panose="02020603050405020304" pitchFamily="18" charset="0"/>
              </a:rPr>
              <a:t>I</a:t>
            </a:r>
            <a:r>
              <a:rPr lang="pl-PL" b="0" i="0" baseline="-25000" dirty="0" err="1">
                <a:solidFill>
                  <a:srgbClr val="202122"/>
                </a:solidFill>
                <a:effectLst/>
                <a:latin typeface="Times New Roman" panose="02020603050405020304" pitchFamily="18" charset="0"/>
                <a:cs typeface="Times New Roman" panose="02020603050405020304" pitchFamily="18" charset="0"/>
              </a:rPr>
              <a:t>Δn</a:t>
            </a:r>
            <a:r>
              <a:rPr lang="pl-PL" b="0" i="0" dirty="0">
                <a:solidFill>
                  <a:srgbClr val="202122"/>
                </a:solidFill>
                <a:effectLst/>
                <a:latin typeface="Times New Roman" panose="02020603050405020304" pitchFamily="18" charset="0"/>
                <a:cs typeface="Times New Roman" panose="02020603050405020304" pitchFamily="18" charset="0"/>
              </a:rPr>
              <a:t> powyżej 500 </a:t>
            </a:r>
            <a:r>
              <a:rPr lang="pl-PL" b="0" i="0" dirty="0" err="1">
                <a:solidFill>
                  <a:srgbClr val="202122"/>
                </a:solidFill>
                <a:effectLst/>
                <a:latin typeface="Times New Roman" panose="02020603050405020304" pitchFamily="18" charset="0"/>
                <a:cs typeface="Times New Roman" panose="02020603050405020304" pitchFamily="18" charset="0"/>
              </a:rPr>
              <a:t>mA</a:t>
            </a:r>
            <a:endParaRPr lang="pl-PL" b="0" i="0" dirty="0">
              <a:solidFill>
                <a:srgbClr val="2021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684124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D20D71-25C8-1C36-C293-2BF0EEC2BF10}"/>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AD3DA282-2C85-6A4C-F02D-53B3F7E66AE2}"/>
              </a:ext>
            </a:extLst>
          </p:cNvPr>
          <p:cNvSpPr>
            <a:spLocks noGrp="1"/>
          </p:cNvSpPr>
          <p:nvPr>
            <p:ph idx="1"/>
          </p:nvPr>
        </p:nvSpPr>
        <p:spPr>
          <a:xfrm>
            <a:off x="838200" y="1825625"/>
            <a:ext cx="10515600" cy="568601"/>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Typ wyłącznika RCD</a:t>
            </a:r>
          </a:p>
        </p:txBody>
      </p:sp>
      <p:sp>
        <p:nvSpPr>
          <p:cNvPr id="6" name="pole tekstowe 5">
            <a:extLst>
              <a:ext uri="{FF2B5EF4-FFF2-40B4-BE49-F238E27FC236}">
                <a16:creationId xmlns:a16="http://schemas.microsoft.com/office/drawing/2014/main" id="{221E47C4-FA1F-47E3-DA1C-F3BD37010A87}"/>
              </a:ext>
            </a:extLst>
          </p:cNvPr>
          <p:cNvSpPr txBox="1"/>
          <p:nvPr/>
        </p:nvSpPr>
        <p:spPr>
          <a:xfrm>
            <a:off x="0" y="6701183"/>
            <a:ext cx="10455965"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https://www.napiecie.salama.pl/ile-za-elektryka/#Oprzewodowanie</a:t>
            </a:r>
          </a:p>
        </p:txBody>
      </p:sp>
      <p:grpSp>
        <p:nvGrpSpPr>
          <p:cNvPr id="11" name="Grupa 10">
            <a:extLst>
              <a:ext uri="{FF2B5EF4-FFF2-40B4-BE49-F238E27FC236}">
                <a16:creationId xmlns:a16="http://schemas.microsoft.com/office/drawing/2014/main" id="{34F2DC67-DBCA-5B28-E218-7667CA1296A9}"/>
              </a:ext>
            </a:extLst>
          </p:cNvPr>
          <p:cNvGrpSpPr/>
          <p:nvPr/>
        </p:nvGrpSpPr>
        <p:grpSpPr>
          <a:xfrm>
            <a:off x="1879601" y="4025996"/>
            <a:ext cx="8225182" cy="2654755"/>
            <a:chOff x="1696278" y="4046428"/>
            <a:chExt cx="8423965" cy="2811572"/>
          </a:xfrm>
        </p:grpSpPr>
        <p:pic>
          <p:nvPicPr>
            <p:cNvPr id="5" name="Obraz 4">
              <a:extLst>
                <a:ext uri="{FF2B5EF4-FFF2-40B4-BE49-F238E27FC236}">
                  <a16:creationId xmlns:a16="http://schemas.microsoft.com/office/drawing/2014/main" id="{E5C08D90-1410-39AE-DB60-A4E40287B5B0}"/>
                </a:ext>
              </a:extLst>
            </p:cNvPr>
            <p:cNvPicPr>
              <a:picLocks noChangeAspect="1"/>
            </p:cNvPicPr>
            <p:nvPr/>
          </p:nvPicPr>
          <p:blipFill>
            <a:blip r:embed="rId2"/>
            <a:stretch>
              <a:fillRect/>
            </a:stretch>
          </p:blipFill>
          <p:spPr>
            <a:xfrm>
              <a:off x="1696278" y="4046428"/>
              <a:ext cx="8423965" cy="2811572"/>
            </a:xfrm>
            <a:prstGeom prst="rect">
              <a:avLst/>
            </a:prstGeom>
          </p:spPr>
        </p:pic>
        <p:sp>
          <p:nvSpPr>
            <p:cNvPr id="7" name="Prostokąt 6">
              <a:extLst>
                <a:ext uri="{FF2B5EF4-FFF2-40B4-BE49-F238E27FC236}">
                  <a16:creationId xmlns:a16="http://schemas.microsoft.com/office/drawing/2014/main" id="{2050EB0F-BBAD-EE76-4BC1-EB43A408A58F}"/>
                </a:ext>
              </a:extLst>
            </p:cNvPr>
            <p:cNvSpPr/>
            <p:nvPr/>
          </p:nvSpPr>
          <p:spPr>
            <a:xfrm>
              <a:off x="1755911" y="5496029"/>
              <a:ext cx="750957" cy="48716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
          <p:nvSpPr>
            <p:cNvPr id="8" name="Prostokąt 7">
              <a:extLst>
                <a:ext uri="{FF2B5EF4-FFF2-40B4-BE49-F238E27FC236}">
                  <a16:creationId xmlns:a16="http://schemas.microsoft.com/office/drawing/2014/main" id="{F5AD4E35-320A-A777-10ED-3F499DC3FFC7}"/>
                </a:ext>
              </a:extLst>
            </p:cNvPr>
            <p:cNvSpPr/>
            <p:nvPr/>
          </p:nvSpPr>
          <p:spPr>
            <a:xfrm>
              <a:off x="5938077" y="5496029"/>
              <a:ext cx="750957" cy="48716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grpSp>
      <p:pic>
        <p:nvPicPr>
          <p:cNvPr id="10" name="Obraz 9">
            <a:extLst>
              <a:ext uri="{FF2B5EF4-FFF2-40B4-BE49-F238E27FC236}">
                <a16:creationId xmlns:a16="http://schemas.microsoft.com/office/drawing/2014/main" id="{14A20F3C-F09C-6F3A-4C51-38CEA8E5612D}"/>
              </a:ext>
            </a:extLst>
          </p:cNvPr>
          <p:cNvPicPr>
            <a:picLocks noChangeAspect="1"/>
          </p:cNvPicPr>
          <p:nvPr/>
        </p:nvPicPr>
        <p:blipFill>
          <a:blip r:embed="rId3"/>
          <a:stretch>
            <a:fillRect/>
          </a:stretch>
        </p:blipFill>
        <p:spPr>
          <a:xfrm>
            <a:off x="4282661" y="2113632"/>
            <a:ext cx="5822122" cy="1974168"/>
          </a:xfrm>
          <a:prstGeom prst="rect">
            <a:avLst/>
          </a:prstGeom>
        </p:spPr>
      </p:pic>
    </p:spTree>
    <p:extLst>
      <p:ext uri="{BB962C8B-B14F-4D97-AF65-F5344CB8AC3E}">
        <p14:creationId xmlns:p14="http://schemas.microsoft.com/office/powerpoint/2010/main" val="84619893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4617727-1B8C-E37D-C3C5-ED09366DC30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pic>
        <p:nvPicPr>
          <p:cNvPr id="2050" name="Picture 2" descr="Zakres stosowania wyłączników różnicowoprądowych typu AC, A i B">
            <a:extLst>
              <a:ext uri="{FF2B5EF4-FFF2-40B4-BE49-F238E27FC236}">
                <a16:creationId xmlns:a16="http://schemas.microsoft.com/office/drawing/2014/main" id="{A4D6F6C7-2D62-77AB-D2FE-92C77091B5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4710" y="1606161"/>
            <a:ext cx="4069728" cy="5167909"/>
          </a:xfrm>
          <a:prstGeom prst="rect">
            <a:avLst/>
          </a:prstGeom>
          <a:noFill/>
          <a:extLst>
            <a:ext uri="{909E8E84-426E-40DD-AFC4-6F175D3DCCD1}">
              <a14:hiddenFill xmlns:a14="http://schemas.microsoft.com/office/drawing/2010/main">
                <a:solidFill>
                  <a:srgbClr val="FFFFFF"/>
                </a:solidFill>
              </a14:hiddenFill>
            </a:ext>
          </a:extLst>
        </p:spPr>
      </p:pic>
      <p:sp>
        <p:nvSpPr>
          <p:cNvPr id="4" name="Symbol zastępczy zawartości 2">
            <a:extLst>
              <a:ext uri="{FF2B5EF4-FFF2-40B4-BE49-F238E27FC236}">
                <a16:creationId xmlns:a16="http://schemas.microsoft.com/office/drawing/2014/main" id="{5E66918D-2FCC-12D3-D768-5CA5571B0AA9}"/>
              </a:ext>
            </a:extLst>
          </p:cNvPr>
          <p:cNvSpPr>
            <a:spLocks noGrp="1"/>
          </p:cNvSpPr>
          <p:nvPr>
            <p:ph idx="1"/>
          </p:nvPr>
        </p:nvSpPr>
        <p:spPr>
          <a:xfrm>
            <a:off x="838200" y="1825625"/>
            <a:ext cx="10515600" cy="568601"/>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Typ wyłącznika RCD</a:t>
            </a:r>
          </a:p>
        </p:txBody>
      </p:sp>
      <p:sp>
        <p:nvSpPr>
          <p:cNvPr id="6" name="pole tekstowe 5">
            <a:extLst>
              <a:ext uri="{FF2B5EF4-FFF2-40B4-BE49-F238E27FC236}">
                <a16:creationId xmlns:a16="http://schemas.microsoft.com/office/drawing/2014/main" id="{488A6E0B-9D71-863C-3920-0127789AC0A2}"/>
              </a:ext>
            </a:extLst>
          </p:cNvPr>
          <p:cNvSpPr txBox="1"/>
          <p:nvPr/>
        </p:nvSpPr>
        <p:spPr>
          <a:xfrm>
            <a:off x="-53010" y="6666348"/>
            <a:ext cx="10416209"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https://www.fachowyelektryk.pl/katalog-produktow/aparatura-modulowa/1571-wylaczniki-roznicowopradowe-typ-b-i-b.html</a:t>
            </a:r>
          </a:p>
        </p:txBody>
      </p:sp>
    </p:spTree>
    <p:extLst>
      <p:ext uri="{BB962C8B-B14F-4D97-AF65-F5344CB8AC3E}">
        <p14:creationId xmlns:p14="http://schemas.microsoft.com/office/powerpoint/2010/main" val="147810884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EA9DD2E-BB58-7101-4347-6D293934C23B}"/>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elementy instalacji elektrycznej budynku mieszkalnego</a:t>
            </a:r>
          </a:p>
        </p:txBody>
      </p:sp>
      <p:sp>
        <p:nvSpPr>
          <p:cNvPr id="3" name="Symbol zastępczy zawartości 2">
            <a:extLst>
              <a:ext uri="{FF2B5EF4-FFF2-40B4-BE49-F238E27FC236}">
                <a16:creationId xmlns:a16="http://schemas.microsoft.com/office/drawing/2014/main" id="{BABFB271-471D-F658-EE96-532D31EE92AA}"/>
              </a:ext>
            </a:extLst>
          </p:cNvPr>
          <p:cNvSpPr>
            <a:spLocks noGrp="1"/>
          </p:cNvSpPr>
          <p:nvPr>
            <p:ph idx="1"/>
          </p:nvPr>
        </p:nvSpPr>
        <p:spPr>
          <a:xfrm>
            <a:off x="838200" y="1825625"/>
            <a:ext cx="10515600" cy="2366479"/>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Wyłącznik nadmiarowo-prądowy z członem zwarciowym – element instalacji elektrycznej, którego zadaniem jest przerwanie ciągłości obwodu, gdy wartość prądu płynącego w obwodzie przekroczy wartość graniczną wyłącznika utrzymując się powyżej granicznej wartości przez określony charakterystyką czas. </a:t>
            </a:r>
          </a:p>
        </p:txBody>
      </p:sp>
      <p:pic>
        <p:nvPicPr>
          <p:cNvPr id="5" name="Obraz 4">
            <a:extLst>
              <a:ext uri="{FF2B5EF4-FFF2-40B4-BE49-F238E27FC236}">
                <a16:creationId xmlns:a16="http://schemas.microsoft.com/office/drawing/2014/main" id="{F249E303-5AB9-C00A-3981-A8919D568FC6}"/>
              </a:ext>
            </a:extLst>
          </p:cNvPr>
          <p:cNvPicPr>
            <a:picLocks noChangeAspect="1"/>
          </p:cNvPicPr>
          <p:nvPr/>
        </p:nvPicPr>
        <p:blipFill>
          <a:blip r:embed="rId2"/>
          <a:stretch>
            <a:fillRect/>
          </a:stretch>
        </p:blipFill>
        <p:spPr>
          <a:xfrm>
            <a:off x="3670675" y="3818129"/>
            <a:ext cx="5305287" cy="2848075"/>
          </a:xfrm>
          <a:prstGeom prst="rect">
            <a:avLst/>
          </a:prstGeom>
        </p:spPr>
      </p:pic>
      <p:sp>
        <p:nvSpPr>
          <p:cNvPr id="7" name="pole tekstowe 6">
            <a:extLst>
              <a:ext uri="{FF2B5EF4-FFF2-40B4-BE49-F238E27FC236}">
                <a16:creationId xmlns:a16="http://schemas.microsoft.com/office/drawing/2014/main" id="{F5DA10F6-0BB5-E98B-E4A1-13746240803A}"/>
              </a:ext>
            </a:extLst>
          </p:cNvPr>
          <p:cNvSpPr txBox="1"/>
          <p:nvPr/>
        </p:nvSpPr>
        <p:spPr>
          <a:xfrm>
            <a:off x="0" y="6558482"/>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https://www.youtube.com/watch?v=KLb6qsWvbk4&amp;t=50s</a:t>
            </a:r>
          </a:p>
        </p:txBody>
      </p:sp>
    </p:spTree>
    <p:extLst>
      <p:ext uri="{BB962C8B-B14F-4D97-AF65-F5344CB8AC3E}">
        <p14:creationId xmlns:p14="http://schemas.microsoft.com/office/powerpoint/2010/main" val="301576009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13BF30-EC0B-0EA3-E60C-249E2032601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4" name="pole tekstowe 3">
            <a:extLst>
              <a:ext uri="{FF2B5EF4-FFF2-40B4-BE49-F238E27FC236}">
                <a16:creationId xmlns:a16="http://schemas.microsoft.com/office/drawing/2014/main" id="{BF06A9C8-B8D9-7D73-053D-15FAD8383DBA}"/>
              </a:ext>
            </a:extLst>
          </p:cNvPr>
          <p:cNvSpPr txBox="1"/>
          <p:nvPr/>
        </p:nvSpPr>
        <p:spPr>
          <a:xfrm>
            <a:off x="234123" y="1789791"/>
            <a:ext cx="12200834" cy="461665"/>
          </a:xfrm>
          <a:prstGeom prst="rect">
            <a:avLst/>
          </a:prstGeom>
          <a:noFill/>
        </p:spPr>
        <p:txBody>
          <a:bodyPr wrap="square">
            <a:spAutoFit/>
          </a:bodyPr>
          <a:lstStyle/>
          <a:p>
            <a:pPr algn="just"/>
            <a:r>
              <a:rPr lang="pl-PL" sz="2400" dirty="0">
                <a:latin typeface="Times New Roman" panose="02020603050405020304" pitchFamily="18" charset="0"/>
                <a:cs typeface="Times New Roman" panose="02020603050405020304" pitchFamily="18" charset="0"/>
              </a:rPr>
              <a:t>Konstrukcja wyłącznika nadprądowego z członem zwarciowym</a:t>
            </a:r>
          </a:p>
        </p:txBody>
      </p:sp>
      <p:pic>
        <p:nvPicPr>
          <p:cNvPr id="4098" name="Picture 2" descr="undefined">
            <a:extLst>
              <a:ext uri="{FF2B5EF4-FFF2-40B4-BE49-F238E27FC236}">
                <a16:creationId xmlns:a16="http://schemas.microsoft.com/office/drawing/2014/main" id="{7B411504-5240-FCF4-4D12-D846A09BA6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7861" y="2708171"/>
            <a:ext cx="3525078" cy="4018589"/>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4D883EEE-9D11-3DA3-B130-4B1093F987AF}"/>
              </a:ext>
            </a:extLst>
          </p:cNvPr>
          <p:cNvSpPr txBox="1"/>
          <p:nvPr/>
        </p:nvSpPr>
        <p:spPr>
          <a:xfrm>
            <a:off x="1763457" y="2707223"/>
            <a:ext cx="6096000" cy="3785652"/>
          </a:xfrm>
          <a:prstGeom prst="rect">
            <a:avLst/>
          </a:prstGeom>
          <a:noFill/>
        </p:spPr>
        <p:txBody>
          <a:bodyPr wrap="square">
            <a:spAutoFit/>
          </a:bodyPr>
          <a:lstStyle/>
          <a:p>
            <a:r>
              <a:rPr lang="pl-PL" sz="2400" dirty="0">
                <a:latin typeface="Times New Roman" panose="02020603050405020304" pitchFamily="18" charset="0"/>
                <a:cs typeface="Times New Roman" panose="02020603050405020304" pitchFamily="18" charset="0"/>
              </a:rPr>
              <a:t>1. Dźwignia napędowa</a:t>
            </a:r>
          </a:p>
          <a:p>
            <a:r>
              <a:rPr lang="pl-PL" sz="2400" dirty="0">
                <a:latin typeface="Times New Roman" panose="02020603050405020304" pitchFamily="18" charset="0"/>
                <a:cs typeface="Times New Roman" panose="02020603050405020304" pitchFamily="18" charset="0"/>
              </a:rPr>
              <a:t>2. Zamek</a:t>
            </a:r>
          </a:p>
          <a:p>
            <a:r>
              <a:rPr lang="pl-PL" sz="2400" dirty="0">
                <a:latin typeface="Times New Roman" panose="02020603050405020304" pitchFamily="18" charset="0"/>
                <a:cs typeface="Times New Roman" panose="02020603050405020304" pitchFamily="18" charset="0"/>
              </a:rPr>
              <a:t>3. Styk stały i styk ruchomy</a:t>
            </a:r>
          </a:p>
          <a:p>
            <a:r>
              <a:rPr lang="pl-PL" sz="2400" dirty="0">
                <a:latin typeface="Times New Roman" panose="02020603050405020304" pitchFamily="18" charset="0"/>
                <a:cs typeface="Times New Roman" panose="02020603050405020304" pitchFamily="18" charset="0"/>
              </a:rPr>
              <a:t>4. Zaciski przyłączowe</a:t>
            </a:r>
          </a:p>
          <a:p>
            <a:r>
              <a:rPr lang="pl-PL" sz="2400" dirty="0">
                <a:latin typeface="Times New Roman" panose="02020603050405020304" pitchFamily="18" charset="0"/>
                <a:cs typeface="Times New Roman" panose="02020603050405020304" pitchFamily="18" charset="0"/>
              </a:rPr>
              <a:t>5. Wyzwalacz termobimetalowy (przeciążeniowy)</a:t>
            </a:r>
          </a:p>
          <a:p>
            <a:r>
              <a:rPr lang="pl-PL" sz="2400" dirty="0">
                <a:latin typeface="Times New Roman" panose="02020603050405020304" pitchFamily="18" charset="0"/>
                <a:cs typeface="Times New Roman" panose="02020603050405020304" pitchFamily="18" charset="0"/>
              </a:rPr>
              <a:t>6. Wkręt regulacyjny</a:t>
            </a:r>
          </a:p>
          <a:p>
            <a:r>
              <a:rPr lang="pl-PL" sz="2400" dirty="0">
                <a:latin typeface="Times New Roman" panose="02020603050405020304" pitchFamily="18" charset="0"/>
                <a:cs typeface="Times New Roman" panose="02020603050405020304" pitchFamily="18" charset="0"/>
              </a:rPr>
              <a:t>7. Wyzwalacz elektromagnetyczny (zwarciowy)</a:t>
            </a:r>
          </a:p>
          <a:p>
            <a:r>
              <a:rPr lang="pl-PL" sz="2400" dirty="0">
                <a:latin typeface="Times New Roman" panose="02020603050405020304" pitchFamily="18" charset="0"/>
                <a:cs typeface="Times New Roman" panose="02020603050405020304" pitchFamily="18" charset="0"/>
              </a:rPr>
              <a:t>8. Komora gaszeniowa (do gaszenia łuku elektrycznego)</a:t>
            </a:r>
          </a:p>
        </p:txBody>
      </p:sp>
      <p:sp>
        <p:nvSpPr>
          <p:cNvPr id="8" name="pole tekstowe 7">
            <a:extLst>
              <a:ext uri="{FF2B5EF4-FFF2-40B4-BE49-F238E27FC236}">
                <a16:creationId xmlns:a16="http://schemas.microsoft.com/office/drawing/2014/main" id="{CF7E1D01-1DDD-3C19-D9D6-BA0E1D2979FD}"/>
              </a:ext>
            </a:extLst>
          </p:cNvPr>
          <p:cNvSpPr txBox="1"/>
          <p:nvPr/>
        </p:nvSpPr>
        <p:spPr>
          <a:xfrm>
            <a:off x="117062" y="6683875"/>
            <a:ext cx="62174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https://pl.wikipedia.org/wiki/Wy%C5%82%C4%85cznik_instalacyjny</a:t>
            </a:r>
          </a:p>
        </p:txBody>
      </p:sp>
    </p:spTree>
    <p:extLst>
      <p:ext uri="{BB962C8B-B14F-4D97-AF65-F5344CB8AC3E}">
        <p14:creationId xmlns:p14="http://schemas.microsoft.com/office/powerpoint/2010/main" val="186746795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6B3900-E7D9-F5AC-0950-87227F83F06B}"/>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sp>
        <p:nvSpPr>
          <p:cNvPr id="7" name="pole tekstowe 6">
            <a:extLst>
              <a:ext uri="{FF2B5EF4-FFF2-40B4-BE49-F238E27FC236}">
                <a16:creationId xmlns:a16="http://schemas.microsoft.com/office/drawing/2014/main" id="{88883E96-50DA-65EE-9855-69AB8F9DC771}"/>
              </a:ext>
            </a:extLst>
          </p:cNvPr>
          <p:cNvSpPr txBox="1"/>
          <p:nvPr/>
        </p:nvSpPr>
        <p:spPr>
          <a:xfrm>
            <a:off x="362227" y="1821478"/>
            <a:ext cx="11193669" cy="461665"/>
          </a:xfrm>
          <a:prstGeom prst="rect">
            <a:avLst/>
          </a:prstGeom>
          <a:noFill/>
        </p:spPr>
        <p:txBody>
          <a:bodyPr wrap="square">
            <a:spAutoFit/>
          </a:bodyPr>
          <a:lstStyle/>
          <a:p>
            <a:r>
              <a:rPr lang="pl-PL" sz="2400" dirty="0">
                <a:latin typeface="Times New Roman" panose="02020603050405020304" pitchFamily="18" charset="0"/>
                <a:cs typeface="Times New Roman" panose="02020603050405020304" pitchFamily="18" charset="0"/>
              </a:rPr>
              <a:t>Charakterystyki wyłączników nadprądowych z członem zwarciowym</a:t>
            </a:r>
          </a:p>
        </p:txBody>
      </p:sp>
      <p:pic>
        <p:nvPicPr>
          <p:cNvPr id="9" name="Obraz 8">
            <a:extLst>
              <a:ext uri="{FF2B5EF4-FFF2-40B4-BE49-F238E27FC236}">
                <a16:creationId xmlns:a16="http://schemas.microsoft.com/office/drawing/2014/main" id="{388363AE-0C6C-5E70-ED17-ECCE24A58939}"/>
              </a:ext>
            </a:extLst>
          </p:cNvPr>
          <p:cNvPicPr>
            <a:picLocks noChangeAspect="1"/>
          </p:cNvPicPr>
          <p:nvPr/>
        </p:nvPicPr>
        <p:blipFill>
          <a:blip r:embed="rId2"/>
          <a:stretch>
            <a:fillRect/>
          </a:stretch>
        </p:blipFill>
        <p:spPr>
          <a:xfrm>
            <a:off x="2037128" y="2412801"/>
            <a:ext cx="7677426" cy="4202971"/>
          </a:xfrm>
          <a:prstGeom prst="rect">
            <a:avLst/>
          </a:prstGeom>
        </p:spPr>
      </p:pic>
      <p:sp>
        <p:nvSpPr>
          <p:cNvPr id="3" name="pole tekstowe 2">
            <a:extLst>
              <a:ext uri="{FF2B5EF4-FFF2-40B4-BE49-F238E27FC236}">
                <a16:creationId xmlns:a16="http://schemas.microsoft.com/office/drawing/2014/main" id="{A4F9784F-25CF-0BA7-DCF4-EA52A42416E1}"/>
              </a:ext>
            </a:extLst>
          </p:cNvPr>
          <p:cNvSpPr txBox="1"/>
          <p:nvPr/>
        </p:nvSpPr>
        <p:spPr>
          <a:xfrm>
            <a:off x="117062" y="6683875"/>
            <a:ext cx="62174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https://pl.wikipedia.org/wiki/Wy%C5%82%C4%85cznik_instalacyjny</a:t>
            </a:r>
          </a:p>
        </p:txBody>
      </p:sp>
    </p:spTree>
    <p:extLst>
      <p:ext uri="{BB962C8B-B14F-4D97-AF65-F5344CB8AC3E}">
        <p14:creationId xmlns:p14="http://schemas.microsoft.com/office/powerpoint/2010/main" val="16372663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2779243-06A8-BE4E-DACF-121F95DFAB4B}"/>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elementy instalacji elektrycznej budynku mieszkalnego</a:t>
            </a:r>
          </a:p>
        </p:txBody>
      </p:sp>
      <p:pic>
        <p:nvPicPr>
          <p:cNvPr id="5" name="Obraz 4">
            <a:extLst>
              <a:ext uri="{FF2B5EF4-FFF2-40B4-BE49-F238E27FC236}">
                <a16:creationId xmlns:a16="http://schemas.microsoft.com/office/drawing/2014/main" id="{4C590369-1C05-77DE-4E04-B33C4B27BD39}"/>
              </a:ext>
            </a:extLst>
          </p:cNvPr>
          <p:cNvPicPr>
            <a:picLocks noChangeAspect="1"/>
          </p:cNvPicPr>
          <p:nvPr/>
        </p:nvPicPr>
        <p:blipFill>
          <a:blip r:embed="rId2"/>
          <a:stretch>
            <a:fillRect/>
          </a:stretch>
        </p:blipFill>
        <p:spPr>
          <a:xfrm>
            <a:off x="1572591" y="2344699"/>
            <a:ext cx="7741423" cy="4264114"/>
          </a:xfrm>
          <a:prstGeom prst="rect">
            <a:avLst/>
          </a:prstGeom>
        </p:spPr>
      </p:pic>
      <p:sp>
        <p:nvSpPr>
          <p:cNvPr id="6" name="pole tekstowe 5">
            <a:extLst>
              <a:ext uri="{FF2B5EF4-FFF2-40B4-BE49-F238E27FC236}">
                <a16:creationId xmlns:a16="http://schemas.microsoft.com/office/drawing/2014/main" id="{882D6633-017D-B10C-81A1-B551A5704FC8}"/>
              </a:ext>
            </a:extLst>
          </p:cNvPr>
          <p:cNvSpPr txBox="1"/>
          <p:nvPr/>
        </p:nvSpPr>
        <p:spPr>
          <a:xfrm>
            <a:off x="362227" y="1821478"/>
            <a:ext cx="11193669" cy="461665"/>
          </a:xfrm>
          <a:prstGeom prst="rect">
            <a:avLst/>
          </a:prstGeom>
          <a:noFill/>
        </p:spPr>
        <p:txBody>
          <a:bodyPr wrap="square">
            <a:spAutoFit/>
          </a:bodyPr>
          <a:lstStyle/>
          <a:p>
            <a:r>
              <a:rPr lang="pl-PL" sz="2400" dirty="0">
                <a:latin typeface="Times New Roman" panose="02020603050405020304" pitchFamily="18" charset="0"/>
                <a:cs typeface="Times New Roman" panose="02020603050405020304" pitchFamily="18" charset="0"/>
              </a:rPr>
              <a:t>Charakterystyki wyłączników nadprądowych z członem zwarciowym</a:t>
            </a:r>
          </a:p>
        </p:txBody>
      </p:sp>
      <p:sp>
        <p:nvSpPr>
          <p:cNvPr id="3" name="pole tekstowe 2">
            <a:extLst>
              <a:ext uri="{FF2B5EF4-FFF2-40B4-BE49-F238E27FC236}">
                <a16:creationId xmlns:a16="http://schemas.microsoft.com/office/drawing/2014/main" id="{F6DDD44F-F150-8BCF-8B70-D3270DDD8302}"/>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205917067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ABCBEB2-2D99-F77E-D693-646257EC0345}"/>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Obliczenie impedancji pętli zwarcia celem sprawdzenia skuteczności ochrony</a:t>
            </a:r>
          </a:p>
        </p:txBody>
      </p:sp>
      <p:sp>
        <p:nvSpPr>
          <p:cNvPr id="3" name="Symbol zastępczy zawartości 2">
            <a:extLst>
              <a:ext uri="{FF2B5EF4-FFF2-40B4-BE49-F238E27FC236}">
                <a16:creationId xmlns:a16="http://schemas.microsoft.com/office/drawing/2014/main" id="{F8572BD5-9FFE-F580-D7A6-FBB31E80BF8A}"/>
              </a:ext>
            </a:extLst>
          </p:cNvPr>
          <p:cNvSpPr>
            <a:spLocks noGrp="1"/>
          </p:cNvSpPr>
          <p:nvPr>
            <p:ph idx="1"/>
          </p:nvPr>
        </p:nvSpPr>
        <p:spPr>
          <a:xfrm>
            <a:off x="838200" y="2141537"/>
            <a:ext cx="10515600" cy="4351338"/>
          </a:xfrm>
        </p:spPr>
        <p:txBody>
          <a:bodyPr>
            <a:normAutofit fontScale="85000" lnSpcReduction="20000"/>
          </a:bodyPr>
          <a:lstStyle/>
          <a:p>
            <a:pPr algn="just">
              <a:buFont typeface="Arial" panose="020B0604020202020204" pitchFamily="34" charset="0"/>
              <a:buChar char="•"/>
            </a:pPr>
            <a:r>
              <a:rPr lang="pl-PL" b="1" i="0" dirty="0">
                <a:solidFill>
                  <a:srgbClr val="3A454D"/>
                </a:solidFill>
                <a:effectLst/>
                <a:latin typeface="Times New Roman" panose="02020603050405020304" pitchFamily="18" charset="0"/>
                <a:cs typeface="Times New Roman" panose="02020603050405020304" pitchFamily="18" charset="0"/>
              </a:rPr>
              <a:t>pętla zwarcia</a:t>
            </a:r>
            <a:r>
              <a:rPr lang="pl-PL" b="0" i="0" dirty="0">
                <a:solidFill>
                  <a:srgbClr val="3A454D"/>
                </a:solidFill>
                <a:effectLst/>
                <a:latin typeface="Times New Roman" panose="02020603050405020304" pitchFamily="18" charset="0"/>
                <a:cs typeface="Times New Roman" panose="02020603050405020304" pitchFamily="18" charset="0"/>
              </a:rPr>
              <a:t> – zamknięty układ elektryczny, w którym dochodzi do zwarcia,</a:t>
            </a:r>
          </a:p>
          <a:p>
            <a:pPr algn="just">
              <a:buFont typeface="Arial" panose="020B0604020202020204" pitchFamily="34" charset="0"/>
              <a:buChar char="•"/>
            </a:pPr>
            <a:r>
              <a:rPr lang="pl-PL" b="1" i="0" dirty="0">
                <a:solidFill>
                  <a:srgbClr val="3A454D"/>
                </a:solidFill>
                <a:effectLst/>
                <a:latin typeface="Times New Roman" panose="02020603050405020304" pitchFamily="18" charset="0"/>
                <a:cs typeface="Times New Roman" panose="02020603050405020304" pitchFamily="18" charset="0"/>
              </a:rPr>
              <a:t>impedancja pętli zwarcia (Z</a:t>
            </a:r>
            <a:r>
              <a:rPr lang="pl-PL" b="1" i="0" baseline="-25000" dirty="0">
                <a:solidFill>
                  <a:srgbClr val="3A454D"/>
                </a:solidFill>
                <a:effectLst/>
                <a:latin typeface="Times New Roman" panose="02020603050405020304" pitchFamily="18" charset="0"/>
                <a:cs typeface="Times New Roman" panose="02020603050405020304" pitchFamily="18" charset="0"/>
              </a:rPr>
              <a:t>S</a:t>
            </a:r>
            <a:r>
              <a:rPr lang="pl-PL" b="1" i="0" dirty="0">
                <a:solidFill>
                  <a:srgbClr val="3A454D"/>
                </a:solidFill>
                <a:effectLst/>
                <a:latin typeface="Times New Roman" panose="02020603050405020304" pitchFamily="18" charset="0"/>
                <a:cs typeface="Times New Roman" panose="02020603050405020304" pitchFamily="18" charset="0"/>
              </a:rPr>
              <a:t>)</a:t>
            </a:r>
            <a:r>
              <a:rPr lang="pl-PL" b="0" i="0" dirty="0">
                <a:solidFill>
                  <a:srgbClr val="3A454D"/>
                </a:solidFill>
                <a:effectLst/>
                <a:latin typeface="Times New Roman" panose="02020603050405020304" pitchFamily="18" charset="0"/>
                <a:cs typeface="Times New Roman" panose="02020603050405020304" pitchFamily="18" charset="0"/>
              </a:rPr>
              <a:t> – impedancja mierzona pomiędzy zaciskami zasilającymi odbiornik, obejmująca: źródło, przewód liniowy do miejsca zwarcia, przewód ochronny części przewodzących dostępnych, przewód uziemiający, uziom instalacji oraz uziom źródła,</a:t>
            </a:r>
          </a:p>
          <a:p>
            <a:pPr algn="just">
              <a:buFont typeface="Arial" panose="020B0604020202020204" pitchFamily="34" charset="0"/>
              <a:buChar char="•"/>
            </a:pPr>
            <a:r>
              <a:rPr lang="pl-PL" b="1" i="0" dirty="0">
                <a:solidFill>
                  <a:srgbClr val="3A454D"/>
                </a:solidFill>
                <a:effectLst/>
                <a:latin typeface="Times New Roman" panose="02020603050405020304" pitchFamily="18" charset="0"/>
                <a:cs typeface="Times New Roman" panose="02020603050405020304" pitchFamily="18" charset="0"/>
              </a:rPr>
              <a:t>prąd znamionowy (I</a:t>
            </a:r>
            <a:r>
              <a:rPr lang="pl-PL" b="1" i="0" baseline="-25000" dirty="0">
                <a:solidFill>
                  <a:srgbClr val="3A454D"/>
                </a:solidFill>
                <a:effectLst/>
                <a:latin typeface="Times New Roman" panose="02020603050405020304" pitchFamily="18" charset="0"/>
                <a:cs typeface="Times New Roman" panose="02020603050405020304" pitchFamily="18" charset="0"/>
              </a:rPr>
              <a:t>n</a:t>
            </a:r>
            <a:r>
              <a:rPr lang="pl-PL" b="1" i="0" dirty="0">
                <a:solidFill>
                  <a:srgbClr val="3A454D"/>
                </a:solidFill>
                <a:effectLst/>
                <a:latin typeface="Times New Roman" panose="02020603050405020304" pitchFamily="18" charset="0"/>
                <a:cs typeface="Times New Roman" panose="02020603050405020304" pitchFamily="18" charset="0"/>
              </a:rPr>
              <a:t>)</a:t>
            </a:r>
            <a:r>
              <a:rPr lang="pl-PL" b="0" i="0" dirty="0">
                <a:solidFill>
                  <a:srgbClr val="3A454D"/>
                </a:solidFill>
                <a:effectLst/>
                <a:latin typeface="Times New Roman" panose="02020603050405020304" pitchFamily="18" charset="0"/>
                <a:cs typeface="Times New Roman" panose="02020603050405020304" pitchFamily="18" charset="0"/>
              </a:rPr>
              <a:t> – wartość prądu płynącego przez urządzenie podczas normalnego użytkowania,</a:t>
            </a:r>
          </a:p>
          <a:p>
            <a:pPr algn="just">
              <a:buFont typeface="Arial" panose="020B0604020202020204" pitchFamily="34" charset="0"/>
              <a:buChar char="•"/>
            </a:pPr>
            <a:r>
              <a:rPr lang="pl-PL" b="1" i="0" dirty="0">
                <a:solidFill>
                  <a:srgbClr val="3A454D"/>
                </a:solidFill>
                <a:effectLst/>
                <a:latin typeface="Times New Roman" panose="02020603050405020304" pitchFamily="18" charset="0"/>
                <a:cs typeface="Times New Roman" panose="02020603050405020304" pitchFamily="18" charset="0"/>
              </a:rPr>
              <a:t>prąd zwarciowy (</a:t>
            </a:r>
            <a:r>
              <a:rPr lang="pl-PL" b="1" i="0" dirty="0" err="1">
                <a:solidFill>
                  <a:srgbClr val="3A454D"/>
                </a:solidFill>
                <a:effectLst/>
                <a:latin typeface="Times New Roman" panose="02020603050405020304" pitchFamily="18" charset="0"/>
                <a:cs typeface="Times New Roman" panose="02020603050405020304" pitchFamily="18" charset="0"/>
              </a:rPr>
              <a:t>I</a:t>
            </a:r>
            <a:r>
              <a:rPr lang="pl-PL" b="1" i="0" baseline="-25000" dirty="0" err="1">
                <a:solidFill>
                  <a:srgbClr val="3A454D"/>
                </a:solidFill>
                <a:effectLst/>
                <a:latin typeface="Times New Roman" panose="02020603050405020304" pitchFamily="18" charset="0"/>
                <a:cs typeface="Times New Roman" panose="02020603050405020304" pitchFamily="18" charset="0"/>
              </a:rPr>
              <a:t>k</a:t>
            </a:r>
            <a:r>
              <a:rPr lang="pl-PL" b="1" i="0" dirty="0">
                <a:solidFill>
                  <a:srgbClr val="3A454D"/>
                </a:solidFill>
                <a:effectLst/>
                <a:latin typeface="Times New Roman" panose="02020603050405020304" pitchFamily="18" charset="0"/>
                <a:cs typeface="Times New Roman" panose="02020603050405020304" pitchFamily="18" charset="0"/>
              </a:rPr>
              <a:t>)</a:t>
            </a:r>
            <a:r>
              <a:rPr lang="pl-PL" b="0" i="0" dirty="0">
                <a:solidFill>
                  <a:srgbClr val="3A454D"/>
                </a:solidFill>
                <a:effectLst/>
                <a:latin typeface="Times New Roman" panose="02020603050405020304" pitchFamily="18" charset="0"/>
                <a:cs typeface="Times New Roman" panose="02020603050405020304" pitchFamily="18" charset="0"/>
              </a:rPr>
              <a:t> – wartość prądu płynącego w obwodzie podczas zwarcia, czyli nagłego, znacznego zmniejszenia rezystancji obwodu elektrycznego (np. na skutek uszkodzenia izolacji),</a:t>
            </a:r>
          </a:p>
          <a:p>
            <a:pPr algn="just">
              <a:buFont typeface="Arial" panose="020B0604020202020204" pitchFamily="34" charset="0"/>
              <a:buChar char="•"/>
            </a:pPr>
            <a:r>
              <a:rPr lang="pl-PL" b="1" i="0" dirty="0">
                <a:solidFill>
                  <a:srgbClr val="3A454D"/>
                </a:solidFill>
                <a:effectLst/>
                <a:latin typeface="Times New Roman" panose="02020603050405020304" pitchFamily="18" charset="0"/>
                <a:cs typeface="Times New Roman" panose="02020603050405020304" pitchFamily="18" charset="0"/>
              </a:rPr>
              <a:t>prąd wyłączający (I</a:t>
            </a:r>
            <a:r>
              <a:rPr lang="pl-PL" b="1" i="0" baseline="-25000" dirty="0">
                <a:solidFill>
                  <a:srgbClr val="3A454D"/>
                </a:solidFill>
                <a:effectLst/>
                <a:latin typeface="Times New Roman" panose="02020603050405020304" pitchFamily="18" charset="0"/>
                <a:cs typeface="Times New Roman" panose="02020603050405020304" pitchFamily="18" charset="0"/>
              </a:rPr>
              <a:t>A</a:t>
            </a:r>
            <a:r>
              <a:rPr lang="pl-PL" b="1" i="0" dirty="0">
                <a:solidFill>
                  <a:srgbClr val="3A454D"/>
                </a:solidFill>
                <a:effectLst/>
                <a:latin typeface="Times New Roman" panose="02020603050405020304" pitchFamily="18" charset="0"/>
                <a:cs typeface="Times New Roman" panose="02020603050405020304" pitchFamily="18" charset="0"/>
              </a:rPr>
              <a:t>)</a:t>
            </a:r>
            <a:r>
              <a:rPr lang="pl-PL" b="0" i="0" dirty="0">
                <a:solidFill>
                  <a:srgbClr val="3A454D"/>
                </a:solidFill>
                <a:effectLst/>
                <a:latin typeface="Times New Roman" panose="02020603050405020304" pitchFamily="18" charset="0"/>
                <a:cs typeface="Times New Roman" panose="02020603050405020304" pitchFamily="18" charset="0"/>
              </a:rPr>
              <a:t> – najmniejsza wartość prądu płynącego w uszkodzonym obwodzie, która powoduje samoczynne wyłączenie zasilania w czasie określonym w normie,</a:t>
            </a:r>
          </a:p>
          <a:p>
            <a:pPr algn="just">
              <a:buFont typeface="Arial" panose="020B0604020202020204" pitchFamily="34" charset="0"/>
              <a:buChar char="•"/>
            </a:pPr>
            <a:r>
              <a:rPr lang="pl-PL" b="1" i="0" dirty="0">
                <a:solidFill>
                  <a:srgbClr val="3A454D"/>
                </a:solidFill>
                <a:effectLst/>
                <a:latin typeface="Times New Roman" panose="02020603050405020304" pitchFamily="18" charset="0"/>
                <a:cs typeface="Times New Roman" panose="02020603050405020304" pitchFamily="18" charset="0"/>
              </a:rPr>
              <a:t>napięcie znamionowe (U</a:t>
            </a:r>
            <a:r>
              <a:rPr lang="pl-PL" b="1" i="0" baseline="-25000" dirty="0">
                <a:solidFill>
                  <a:srgbClr val="3A454D"/>
                </a:solidFill>
                <a:effectLst/>
                <a:latin typeface="Times New Roman" panose="02020603050405020304" pitchFamily="18" charset="0"/>
                <a:cs typeface="Times New Roman" panose="02020603050405020304" pitchFamily="18" charset="0"/>
              </a:rPr>
              <a:t>0</a:t>
            </a:r>
            <a:r>
              <a:rPr lang="pl-PL" b="1" i="0" dirty="0">
                <a:solidFill>
                  <a:srgbClr val="3A454D"/>
                </a:solidFill>
                <a:effectLst/>
                <a:latin typeface="Times New Roman" panose="02020603050405020304" pitchFamily="18" charset="0"/>
                <a:cs typeface="Times New Roman" panose="02020603050405020304" pitchFamily="18" charset="0"/>
              </a:rPr>
              <a:t>)</a:t>
            </a:r>
            <a:r>
              <a:rPr lang="pl-PL" b="0" i="0" dirty="0">
                <a:solidFill>
                  <a:srgbClr val="3A454D"/>
                </a:solidFill>
                <a:effectLst/>
                <a:latin typeface="Times New Roman" panose="02020603050405020304" pitchFamily="18" charset="0"/>
                <a:cs typeface="Times New Roman" panose="02020603050405020304" pitchFamily="18" charset="0"/>
              </a:rPr>
              <a:t> – wartość napięcia w układzie sieci.</a:t>
            </a:r>
          </a:p>
        </p:txBody>
      </p:sp>
      <p:sp>
        <p:nvSpPr>
          <p:cNvPr id="4" name="pole tekstowe 3">
            <a:extLst>
              <a:ext uri="{FF2B5EF4-FFF2-40B4-BE49-F238E27FC236}">
                <a16:creationId xmlns:a16="http://schemas.microsoft.com/office/drawing/2014/main" id="{9DD1E228-D07A-A3C0-17A6-E20CFAD9718B}"/>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218915617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0E3634-259B-27C2-EF7C-B13BA7DE1B34}"/>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Obliczenie impedancji pętli zwarcia</a:t>
            </a:r>
          </a:p>
        </p:txBody>
      </p:sp>
      <p:sp>
        <p:nvSpPr>
          <p:cNvPr id="3" name="Symbol zastępczy zawartości 2">
            <a:extLst>
              <a:ext uri="{FF2B5EF4-FFF2-40B4-BE49-F238E27FC236}">
                <a16:creationId xmlns:a16="http://schemas.microsoft.com/office/drawing/2014/main" id="{04568DF2-89A7-6E6D-511E-6D1400AD9EBB}"/>
              </a:ext>
            </a:extLst>
          </p:cNvPr>
          <p:cNvSpPr>
            <a:spLocks noGrp="1"/>
          </p:cNvSpPr>
          <p:nvPr>
            <p:ph idx="1"/>
          </p:nvPr>
        </p:nvSpPr>
        <p:spPr>
          <a:xfrm>
            <a:off x="838200" y="1825625"/>
            <a:ext cx="10515600" cy="4351338"/>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Pomiar impedancji pętli zwarcia pozwala określić, czy zabezpieczenia nadprądowe w obwodzie elektrycznym zadziałają w odpowiednim, określonym normą czasie, nie narażając wrażliwych elementów instalacji na długotrwały wpływ niebezpiecznego napięcia dotykowego.</a:t>
            </a:r>
          </a:p>
          <a:p>
            <a:pPr marL="0" indent="0" algn="just">
              <a:buNone/>
            </a:pPr>
            <a:r>
              <a:rPr lang="pl-PL" sz="2400" dirty="0">
                <a:latin typeface="Times New Roman" panose="02020603050405020304" pitchFamily="18" charset="0"/>
                <a:cs typeface="Times New Roman" panose="02020603050405020304" pitchFamily="18" charset="0"/>
              </a:rPr>
              <a:t>Maksymalne czasy wyłączenia określa norma </a:t>
            </a:r>
            <a:r>
              <a:rPr lang="pl-PL" sz="2400" b="1" dirty="0">
                <a:latin typeface="Times New Roman" panose="02020603050405020304" pitchFamily="18" charset="0"/>
                <a:cs typeface="Times New Roman" panose="02020603050405020304" pitchFamily="18" charset="0"/>
              </a:rPr>
              <a:t>PN-HD 60364-4-41:2017-09 </a:t>
            </a:r>
            <a:r>
              <a:rPr lang="pl-PL" sz="2400" dirty="0">
                <a:latin typeface="Times New Roman" panose="02020603050405020304" pitchFamily="18" charset="0"/>
                <a:cs typeface="Times New Roman" panose="02020603050405020304" pitchFamily="18" charset="0"/>
              </a:rPr>
              <a:t>i odnoszą się one do obwodów odbiorczych:</a:t>
            </a:r>
          </a:p>
          <a:p>
            <a:pPr marL="0" indent="0" algn="just">
              <a:buNone/>
            </a:pPr>
            <a:endParaRPr lang="pl-PL" sz="2400" dirty="0">
              <a:latin typeface="Times New Roman" panose="02020603050405020304" pitchFamily="18" charset="0"/>
              <a:cs typeface="Times New Roman" panose="02020603050405020304" pitchFamily="18" charset="0"/>
            </a:endParaRPr>
          </a:p>
          <a:p>
            <a:pPr algn="just"/>
            <a:r>
              <a:rPr lang="pl-PL" sz="2400" dirty="0">
                <a:latin typeface="Times New Roman" panose="02020603050405020304" pitchFamily="18" charset="0"/>
                <a:cs typeface="Times New Roman" panose="02020603050405020304" pitchFamily="18" charset="0"/>
              </a:rPr>
              <a:t> gniazd wtyczkowych o prądzie znamionowym nieprzekraczającym 63A,</a:t>
            </a:r>
          </a:p>
          <a:p>
            <a:pPr algn="just"/>
            <a:endParaRPr lang="pl-PL" sz="2400" dirty="0">
              <a:latin typeface="Times New Roman" panose="02020603050405020304" pitchFamily="18" charset="0"/>
              <a:cs typeface="Times New Roman" panose="02020603050405020304" pitchFamily="18" charset="0"/>
            </a:endParaRPr>
          </a:p>
          <a:p>
            <a:pPr algn="just"/>
            <a:r>
              <a:rPr lang="pl-PL" sz="2400" dirty="0">
                <a:latin typeface="Times New Roman" panose="02020603050405020304" pitchFamily="18" charset="0"/>
                <a:cs typeface="Times New Roman" panose="02020603050405020304" pitchFamily="18" charset="0"/>
              </a:rPr>
              <a:t>z odbiornikami zainstalowanymi na stałe o prądzie znamionowym ≤ 32 A (w zależności od układu sieci – TN lub TT)</a:t>
            </a:r>
          </a:p>
          <a:p>
            <a:pPr algn="just"/>
            <a:endParaRPr lang="pl-PL" sz="2400" dirty="0">
              <a:latin typeface="Times New Roman" panose="02020603050405020304" pitchFamily="18" charset="0"/>
              <a:cs typeface="Times New Roman" panose="02020603050405020304" pitchFamily="18" charset="0"/>
            </a:endParaRPr>
          </a:p>
        </p:txBody>
      </p:sp>
      <p:sp>
        <p:nvSpPr>
          <p:cNvPr id="5" name="pole tekstowe 4">
            <a:extLst>
              <a:ext uri="{FF2B5EF4-FFF2-40B4-BE49-F238E27FC236}">
                <a16:creationId xmlns:a16="http://schemas.microsoft.com/office/drawing/2014/main" id="{F213150E-9E94-8BFF-D744-93680C5A37FE}"/>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168363833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9F2E9F-F500-BC72-3168-3E126EC32504}"/>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Obliczenie impedancji pętli zwarcia</a:t>
            </a:r>
          </a:p>
        </p:txBody>
      </p:sp>
      <p:pic>
        <p:nvPicPr>
          <p:cNvPr id="5" name="Obraz 4">
            <a:extLst>
              <a:ext uri="{FF2B5EF4-FFF2-40B4-BE49-F238E27FC236}">
                <a16:creationId xmlns:a16="http://schemas.microsoft.com/office/drawing/2014/main" id="{7441AA10-8A05-A00A-FEDA-5C2AD841BD45}"/>
              </a:ext>
            </a:extLst>
          </p:cNvPr>
          <p:cNvPicPr>
            <a:picLocks noChangeAspect="1"/>
          </p:cNvPicPr>
          <p:nvPr/>
        </p:nvPicPr>
        <p:blipFill>
          <a:blip r:embed="rId2"/>
          <a:stretch>
            <a:fillRect/>
          </a:stretch>
        </p:blipFill>
        <p:spPr>
          <a:xfrm>
            <a:off x="309217" y="2684938"/>
            <a:ext cx="11392452" cy="2427088"/>
          </a:xfrm>
          <a:prstGeom prst="rect">
            <a:avLst/>
          </a:prstGeom>
        </p:spPr>
      </p:pic>
      <p:sp>
        <p:nvSpPr>
          <p:cNvPr id="3" name="pole tekstowe 2">
            <a:extLst>
              <a:ext uri="{FF2B5EF4-FFF2-40B4-BE49-F238E27FC236}">
                <a16:creationId xmlns:a16="http://schemas.microsoft.com/office/drawing/2014/main" id="{6D85070E-0666-B28F-FF9A-126B2A10FE13}"/>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1386801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12AC199-CEAD-7F60-672E-E03B8CE1DEB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czynna</a:t>
            </a:r>
          </a:p>
        </p:txBody>
      </p:sp>
      <p:sp>
        <p:nvSpPr>
          <p:cNvPr id="3" name="Symbol zastępczy zawartości 2">
            <a:extLst>
              <a:ext uri="{FF2B5EF4-FFF2-40B4-BE49-F238E27FC236}">
                <a16:creationId xmlns:a16="http://schemas.microsoft.com/office/drawing/2014/main" id="{CBFA6FBC-D17F-5370-1AF0-70067169DCB8}"/>
              </a:ext>
            </a:extLst>
          </p:cNvPr>
          <p:cNvSpPr>
            <a:spLocks noGrp="1"/>
          </p:cNvSpPr>
          <p:nvPr>
            <p:ph idx="1"/>
          </p:nvPr>
        </p:nvSpPr>
        <p:spPr>
          <a:xfrm>
            <a:off x="838200" y="1825625"/>
            <a:ext cx="10515600" cy="1474166"/>
          </a:xfrm>
        </p:spPr>
        <p:txBody>
          <a:bodyPr>
            <a:normAutofit fontScale="70000" lnSpcReduction="20000"/>
          </a:bodyPr>
          <a:lstStyle/>
          <a:p>
            <a:pPr marL="0" indent="0" algn="just">
              <a:buNone/>
            </a:pPr>
            <a:r>
              <a:rPr lang="pl-PL" dirty="0">
                <a:latin typeface="Times New Roman" panose="02020603050405020304" pitchFamily="18" charset="0"/>
                <a:cs typeface="Times New Roman" panose="02020603050405020304" pitchFamily="18" charset="0"/>
              </a:rPr>
              <a:t>Moc czynna, oznaczana jako P, w układach prądu przemiennego (również prądu zmiennego) stanowi część mocy, którą odbiornik pobiera ze źródła i zamienia na pracę lub ciepło. W układach prądu stałego cała moc jest mocą czynną. Jednostką mocy czynnej jest wat. Można więc określić ją jako moc zamienianą na energię użyteczną (ciepło, światło, ruch). </a:t>
            </a:r>
          </a:p>
          <a:p>
            <a:pPr marL="0" indent="0" algn="just">
              <a:buNone/>
            </a:pPr>
            <a:r>
              <a:rPr lang="pl-PL" dirty="0">
                <a:latin typeface="Times New Roman" panose="02020603050405020304" pitchFamily="18" charset="0"/>
                <a:cs typeface="Times New Roman" panose="02020603050405020304" pitchFamily="18" charset="0"/>
              </a:rPr>
              <a:t>Matematycznie stanowi rozwiązanie całki Riemanna:</a:t>
            </a:r>
          </a:p>
          <a:p>
            <a:pPr marL="0" indent="0" algn="just">
              <a:buNone/>
            </a:pPr>
            <a:endParaRPr lang="pl-PL"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E833C808-1421-1CBC-502E-F057B2D42ED0}"/>
              </a:ext>
            </a:extLst>
          </p:cNvPr>
          <p:cNvPicPr>
            <a:picLocks noChangeAspect="1"/>
          </p:cNvPicPr>
          <p:nvPr/>
        </p:nvPicPr>
        <p:blipFill>
          <a:blip r:embed="rId2"/>
          <a:stretch>
            <a:fillRect/>
          </a:stretch>
        </p:blipFill>
        <p:spPr>
          <a:xfrm>
            <a:off x="4219575" y="3173802"/>
            <a:ext cx="2530199" cy="751354"/>
          </a:xfrm>
          <a:prstGeom prst="rect">
            <a:avLst/>
          </a:prstGeom>
        </p:spPr>
      </p:pic>
      <p:sp>
        <p:nvSpPr>
          <p:cNvPr id="8" name="Symbol zastępczy zawartości 2">
            <a:extLst>
              <a:ext uri="{FF2B5EF4-FFF2-40B4-BE49-F238E27FC236}">
                <a16:creationId xmlns:a16="http://schemas.microsoft.com/office/drawing/2014/main" id="{755BDFF4-C09A-EBE5-F969-42B3108E8D70}"/>
              </a:ext>
            </a:extLst>
          </p:cNvPr>
          <p:cNvSpPr txBox="1">
            <a:spLocks/>
          </p:cNvSpPr>
          <p:nvPr/>
        </p:nvSpPr>
        <p:spPr>
          <a:xfrm>
            <a:off x="838200" y="3910885"/>
            <a:ext cx="10515600" cy="8952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000" b="0" i="0" dirty="0">
                <a:solidFill>
                  <a:srgbClr val="202122"/>
                </a:solidFill>
                <a:effectLst/>
                <a:latin typeface="Times New Roman" panose="02020603050405020304" pitchFamily="18" charset="0"/>
                <a:cs typeface="Times New Roman" panose="02020603050405020304" pitchFamily="18" charset="0"/>
              </a:rPr>
              <a:t>W urządzeniach zasilanych napięciem przemiennym sinusoidalnym, które są odbiornikami liniowymi, natężenie prądu ma przebieg sinusoidalny. Wzory na napięcie i natężenie chwilowe mają teraz postać:</a:t>
            </a:r>
            <a:endParaRPr lang="pl-PL" sz="2000" dirty="0">
              <a:latin typeface="Times New Roman" panose="02020603050405020304" pitchFamily="18" charset="0"/>
              <a:cs typeface="Times New Roman" panose="02020603050405020304" pitchFamily="18" charset="0"/>
            </a:endParaRPr>
          </a:p>
        </p:txBody>
      </p:sp>
      <p:pic>
        <p:nvPicPr>
          <p:cNvPr id="10" name="Obraz 9">
            <a:extLst>
              <a:ext uri="{FF2B5EF4-FFF2-40B4-BE49-F238E27FC236}">
                <a16:creationId xmlns:a16="http://schemas.microsoft.com/office/drawing/2014/main" id="{280FFFF1-FE87-445D-E838-38110DC10CDD}"/>
              </a:ext>
            </a:extLst>
          </p:cNvPr>
          <p:cNvPicPr>
            <a:picLocks noChangeAspect="1"/>
          </p:cNvPicPr>
          <p:nvPr/>
        </p:nvPicPr>
        <p:blipFill>
          <a:blip r:embed="rId3"/>
          <a:stretch>
            <a:fillRect/>
          </a:stretch>
        </p:blipFill>
        <p:spPr>
          <a:xfrm>
            <a:off x="1010478" y="4781112"/>
            <a:ext cx="10096500" cy="1123950"/>
          </a:xfrm>
          <a:prstGeom prst="rect">
            <a:avLst/>
          </a:prstGeom>
        </p:spPr>
      </p:pic>
      <p:sp>
        <p:nvSpPr>
          <p:cNvPr id="11" name="Symbol zastępczy zawartości 2">
            <a:extLst>
              <a:ext uri="{FF2B5EF4-FFF2-40B4-BE49-F238E27FC236}">
                <a16:creationId xmlns:a16="http://schemas.microsoft.com/office/drawing/2014/main" id="{8B4D2D07-5A93-9644-DB10-13A1FB9105D6}"/>
              </a:ext>
            </a:extLst>
          </p:cNvPr>
          <p:cNvSpPr txBox="1">
            <a:spLocks/>
          </p:cNvSpPr>
          <p:nvPr/>
        </p:nvSpPr>
        <p:spPr>
          <a:xfrm>
            <a:off x="838200" y="6011355"/>
            <a:ext cx="10376452" cy="8952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000" b="0" i="0" dirty="0">
                <a:solidFill>
                  <a:srgbClr val="202122"/>
                </a:solidFill>
                <a:effectLst/>
                <a:latin typeface="Times New Roman" panose="02020603050405020304" pitchFamily="18" charset="0"/>
                <a:cs typeface="Times New Roman" panose="02020603050405020304" pitchFamily="18" charset="0"/>
              </a:rPr>
              <a:t>Gdzie: u(t), i(t) – chwilowe wartości napięcia i prądu, </a:t>
            </a:r>
            <a:r>
              <a:rPr lang="pl-PL" sz="2000" b="0" i="0" dirty="0" err="1">
                <a:solidFill>
                  <a:srgbClr val="202122"/>
                </a:solidFill>
                <a:effectLst/>
                <a:latin typeface="Times New Roman" panose="02020603050405020304" pitchFamily="18" charset="0"/>
                <a:cs typeface="Times New Roman" panose="02020603050405020304" pitchFamily="18" charset="0"/>
              </a:rPr>
              <a:t>Umax</a:t>
            </a:r>
            <a:r>
              <a:rPr lang="pl-PL" sz="2000" b="0" i="0" dirty="0">
                <a:solidFill>
                  <a:srgbClr val="202122"/>
                </a:solidFill>
                <a:effectLst/>
                <a:latin typeface="Times New Roman" panose="02020603050405020304" pitchFamily="18" charset="0"/>
                <a:cs typeface="Times New Roman" panose="02020603050405020304" pitchFamily="18" charset="0"/>
              </a:rPr>
              <a:t>, </a:t>
            </a:r>
            <a:r>
              <a:rPr lang="pl-PL" sz="2000" b="0" i="0" dirty="0" err="1">
                <a:solidFill>
                  <a:srgbClr val="202122"/>
                </a:solidFill>
                <a:effectLst/>
                <a:latin typeface="Times New Roman" panose="02020603050405020304" pitchFamily="18" charset="0"/>
                <a:cs typeface="Times New Roman" panose="02020603050405020304" pitchFamily="18" charset="0"/>
              </a:rPr>
              <a:t>Imax</a:t>
            </a:r>
            <a:r>
              <a:rPr lang="pl-PL" sz="2000" b="0" i="0" dirty="0">
                <a:solidFill>
                  <a:srgbClr val="202122"/>
                </a:solidFill>
                <a:effectLst/>
                <a:latin typeface="Times New Roman" panose="02020603050405020304" pitchFamily="18" charset="0"/>
                <a:cs typeface="Times New Roman" panose="02020603050405020304" pitchFamily="18" charset="0"/>
              </a:rPr>
              <a:t> – wartości maksymalne zwane amplitudą, sin</a:t>
            </a:r>
            <a:r>
              <a:rPr lang="pl-PL" sz="2000" dirty="0">
                <a:solidFill>
                  <a:srgbClr val="202122"/>
                </a:solidFill>
                <a:latin typeface="Times New Roman" panose="02020603050405020304" pitchFamily="18" charset="0"/>
                <a:cs typeface="Times New Roman" panose="02020603050405020304" pitchFamily="18" charset="0"/>
              </a:rPr>
              <a:t>, cos – funkcje trygonometryczne, </a:t>
            </a:r>
            <a:r>
              <a:rPr lang="pl-PL" sz="2000" dirty="0" err="1">
                <a:solidFill>
                  <a:srgbClr val="202122"/>
                </a:solidFill>
                <a:latin typeface="Times New Roman" panose="02020603050405020304" pitchFamily="18" charset="0"/>
                <a:cs typeface="Times New Roman" panose="02020603050405020304" pitchFamily="18" charset="0"/>
              </a:rPr>
              <a:t>wt</a:t>
            </a:r>
            <a:r>
              <a:rPr lang="pl-PL" sz="2000" dirty="0">
                <a:solidFill>
                  <a:srgbClr val="202122"/>
                </a:solidFill>
                <a:latin typeface="Times New Roman" panose="02020603050405020304" pitchFamily="18" charset="0"/>
                <a:cs typeface="Times New Roman" panose="02020603050405020304" pitchFamily="18" charset="0"/>
              </a:rPr>
              <a:t> – pulsacja wyrażona jako iloczyn częstotliwości, liczby pi i 2 (2pf), j – kąt przesunięcia fazowego napięcia i prądu</a:t>
            </a:r>
            <a:endParaRPr lang="pl-PL" sz="2000" b="0" i="0" dirty="0">
              <a:solidFill>
                <a:srgbClr val="2021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399308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8D8B685-7B6A-E20B-B171-2F821D13AD27}"/>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Obliczenie impedancji pętli zwarcia</a:t>
            </a:r>
          </a:p>
        </p:txBody>
      </p:sp>
      <p:sp>
        <p:nvSpPr>
          <p:cNvPr id="5" name="pole tekstowe 4">
            <a:extLst>
              <a:ext uri="{FF2B5EF4-FFF2-40B4-BE49-F238E27FC236}">
                <a16:creationId xmlns:a16="http://schemas.microsoft.com/office/drawing/2014/main" id="{C835EAA7-AA46-8123-61CF-6C39CE660283}"/>
              </a:ext>
            </a:extLst>
          </p:cNvPr>
          <p:cNvSpPr txBox="1"/>
          <p:nvPr/>
        </p:nvSpPr>
        <p:spPr>
          <a:xfrm>
            <a:off x="215347" y="1896573"/>
            <a:ext cx="3659536" cy="461665"/>
          </a:xfrm>
          <a:prstGeom prst="rect">
            <a:avLst/>
          </a:prstGeom>
          <a:noFill/>
        </p:spPr>
        <p:txBody>
          <a:bodyPr wrap="square">
            <a:spAutoFit/>
          </a:bodyPr>
          <a:lstStyle/>
          <a:p>
            <a:r>
              <a:rPr lang="pl-PL" sz="2400" dirty="0">
                <a:latin typeface="Times New Roman" panose="02020603050405020304" pitchFamily="18" charset="0"/>
                <a:cs typeface="Times New Roman" panose="02020603050405020304" pitchFamily="18" charset="0"/>
              </a:rPr>
              <a:t>Obliczenia pętli zwarcia </a:t>
            </a:r>
          </a:p>
        </p:txBody>
      </p:sp>
      <p:pic>
        <p:nvPicPr>
          <p:cNvPr id="8" name="Obraz 7">
            <a:extLst>
              <a:ext uri="{FF2B5EF4-FFF2-40B4-BE49-F238E27FC236}">
                <a16:creationId xmlns:a16="http://schemas.microsoft.com/office/drawing/2014/main" id="{922D98A1-5ED6-5CF4-C52A-DA051178F416}"/>
              </a:ext>
            </a:extLst>
          </p:cNvPr>
          <p:cNvPicPr>
            <a:picLocks noChangeAspect="1"/>
          </p:cNvPicPr>
          <p:nvPr/>
        </p:nvPicPr>
        <p:blipFill>
          <a:blip r:embed="rId2"/>
          <a:stretch>
            <a:fillRect/>
          </a:stretch>
        </p:blipFill>
        <p:spPr>
          <a:xfrm>
            <a:off x="1567621" y="2627305"/>
            <a:ext cx="7134087" cy="3929582"/>
          </a:xfrm>
          <a:prstGeom prst="rect">
            <a:avLst/>
          </a:prstGeom>
        </p:spPr>
      </p:pic>
      <p:sp>
        <p:nvSpPr>
          <p:cNvPr id="3" name="pole tekstowe 2">
            <a:extLst>
              <a:ext uri="{FF2B5EF4-FFF2-40B4-BE49-F238E27FC236}">
                <a16:creationId xmlns:a16="http://schemas.microsoft.com/office/drawing/2014/main" id="{F4225161-5616-2A8C-F7D3-013A2EB78982}"/>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200428062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68DFE1-1443-DD2A-4C65-B792737861C6}"/>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Obliczenie impedancji pętli zwarcia</a:t>
            </a:r>
          </a:p>
        </p:txBody>
      </p:sp>
      <p:pic>
        <p:nvPicPr>
          <p:cNvPr id="4" name="Obraz 3">
            <a:extLst>
              <a:ext uri="{FF2B5EF4-FFF2-40B4-BE49-F238E27FC236}">
                <a16:creationId xmlns:a16="http://schemas.microsoft.com/office/drawing/2014/main" id="{2B6DA298-A523-7B8A-14A1-E2C41F433CBA}"/>
              </a:ext>
            </a:extLst>
          </p:cNvPr>
          <p:cNvPicPr>
            <a:picLocks noChangeAspect="1"/>
          </p:cNvPicPr>
          <p:nvPr/>
        </p:nvPicPr>
        <p:blipFill>
          <a:blip r:embed="rId2"/>
          <a:stretch>
            <a:fillRect/>
          </a:stretch>
        </p:blipFill>
        <p:spPr>
          <a:xfrm>
            <a:off x="3627800" y="5701058"/>
            <a:ext cx="2382475" cy="895004"/>
          </a:xfrm>
          <a:prstGeom prst="rect">
            <a:avLst/>
          </a:prstGeom>
        </p:spPr>
      </p:pic>
      <p:pic>
        <p:nvPicPr>
          <p:cNvPr id="6" name="Obraz 5">
            <a:extLst>
              <a:ext uri="{FF2B5EF4-FFF2-40B4-BE49-F238E27FC236}">
                <a16:creationId xmlns:a16="http://schemas.microsoft.com/office/drawing/2014/main" id="{8CFEC8E3-5690-93E7-5385-E782C44140B8}"/>
              </a:ext>
            </a:extLst>
          </p:cNvPr>
          <p:cNvPicPr>
            <a:picLocks noChangeAspect="1"/>
          </p:cNvPicPr>
          <p:nvPr/>
        </p:nvPicPr>
        <p:blipFill>
          <a:blip r:embed="rId3"/>
          <a:stretch>
            <a:fillRect/>
          </a:stretch>
        </p:blipFill>
        <p:spPr>
          <a:xfrm>
            <a:off x="10868025" y="2187575"/>
            <a:ext cx="1323975" cy="4305300"/>
          </a:xfrm>
          <a:prstGeom prst="rect">
            <a:avLst/>
          </a:prstGeom>
        </p:spPr>
      </p:pic>
      <p:sp>
        <p:nvSpPr>
          <p:cNvPr id="7" name="Symbol zastępczy zawartości 2">
            <a:extLst>
              <a:ext uri="{FF2B5EF4-FFF2-40B4-BE49-F238E27FC236}">
                <a16:creationId xmlns:a16="http://schemas.microsoft.com/office/drawing/2014/main" id="{F3A11A67-2F7B-25F3-D7EC-656693F672FC}"/>
              </a:ext>
            </a:extLst>
          </p:cNvPr>
          <p:cNvSpPr>
            <a:spLocks noGrp="1"/>
          </p:cNvSpPr>
          <p:nvPr>
            <p:ph idx="1"/>
          </p:nvPr>
        </p:nvSpPr>
        <p:spPr>
          <a:xfrm>
            <a:off x="512487" y="2011363"/>
            <a:ext cx="7753350" cy="2217738"/>
          </a:xfrm>
        </p:spPr>
        <p:txBody>
          <a:bodyPr>
            <a:normAutofit/>
          </a:bodyPr>
          <a:lstStyle/>
          <a:p>
            <a:r>
              <a:rPr lang="pl-PL" sz="2400" dirty="0">
                <a:latin typeface="Times New Roman" panose="02020603050405020304" pitchFamily="18" charset="0"/>
                <a:cs typeface="Times New Roman" panose="02020603050405020304" pitchFamily="18" charset="0"/>
              </a:rPr>
              <a:t>Przyjmijmy zabezpieczenie o charakterystyce C</a:t>
            </a:r>
          </a:p>
          <a:p>
            <a:r>
              <a:rPr lang="pl-PL" sz="2400" dirty="0">
                <a:latin typeface="Times New Roman" panose="02020603050405020304" pitchFamily="18" charset="0"/>
                <a:cs typeface="Times New Roman" panose="02020603050405020304" pitchFamily="18" charset="0"/>
              </a:rPr>
              <a:t>Przyjmijmy prąd znamionowy 16A</a:t>
            </a:r>
          </a:p>
          <a:p>
            <a:r>
              <a:rPr lang="pl-PL" sz="2400" dirty="0">
                <a:latin typeface="Times New Roman" panose="02020603050405020304" pitchFamily="18" charset="0"/>
                <a:cs typeface="Times New Roman" panose="02020603050405020304" pitchFamily="18" charset="0"/>
              </a:rPr>
              <a:t>Przyjmijmy układ sieci TT</a:t>
            </a:r>
          </a:p>
          <a:p>
            <a:r>
              <a:rPr lang="pl-PL" sz="2400" dirty="0">
                <a:latin typeface="Times New Roman" panose="02020603050405020304" pitchFamily="18" charset="0"/>
                <a:cs typeface="Times New Roman" panose="02020603050405020304" pitchFamily="18" charset="0"/>
              </a:rPr>
              <a:t>Napięcie wynosi 230 V </a:t>
            </a:r>
          </a:p>
        </p:txBody>
      </p:sp>
      <p:pic>
        <p:nvPicPr>
          <p:cNvPr id="9" name="Obraz 8">
            <a:extLst>
              <a:ext uri="{FF2B5EF4-FFF2-40B4-BE49-F238E27FC236}">
                <a16:creationId xmlns:a16="http://schemas.microsoft.com/office/drawing/2014/main" id="{9E5A10CF-EE14-2AE3-DE30-AC92DC6545D1}"/>
              </a:ext>
            </a:extLst>
          </p:cNvPr>
          <p:cNvPicPr>
            <a:picLocks noChangeAspect="1"/>
          </p:cNvPicPr>
          <p:nvPr/>
        </p:nvPicPr>
        <p:blipFill>
          <a:blip r:embed="rId4"/>
          <a:stretch>
            <a:fillRect/>
          </a:stretch>
        </p:blipFill>
        <p:spPr>
          <a:xfrm>
            <a:off x="8359396" y="2293270"/>
            <a:ext cx="2556254" cy="4302792"/>
          </a:xfrm>
          <a:prstGeom prst="rect">
            <a:avLst/>
          </a:prstGeom>
        </p:spPr>
      </p:pic>
      <p:pic>
        <p:nvPicPr>
          <p:cNvPr id="11" name="Obraz 10">
            <a:extLst>
              <a:ext uri="{FF2B5EF4-FFF2-40B4-BE49-F238E27FC236}">
                <a16:creationId xmlns:a16="http://schemas.microsoft.com/office/drawing/2014/main" id="{C68918B1-334A-91D4-F440-B98569A7CD3E}"/>
              </a:ext>
            </a:extLst>
          </p:cNvPr>
          <p:cNvPicPr>
            <a:picLocks noChangeAspect="1"/>
          </p:cNvPicPr>
          <p:nvPr/>
        </p:nvPicPr>
        <p:blipFill>
          <a:blip r:embed="rId5"/>
          <a:stretch>
            <a:fillRect/>
          </a:stretch>
        </p:blipFill>
        <p:spPr>
          <a:xfrm>
            <a:off x="614362" y="4038602"/>
            <a:ext cx="7356298" cy="1576062"/>
          </a:xfrm>
          <a:prstGeom prst="rect">
            <a:avLst/>
          </a:prstGeom>
        </p:spPr>
      </p:pic>
      <p:sp>
        <p:nvSpPr>
          <p:cNvPr id="13" name="Prostokąt 12">
            <a:extLst>
              <a:ext uri="{FF2B5EF4-FFF2-40B4-BE49-F238E27FC236}">
                <a16:creationId xmlns:a16="http://schemas.microsoft.com/office/drawing/2014/main" id="{9FF25C04-DC17-110D-974E-17EF8524AA2F}"/>
              </a:ext>
            </a:extLst>
          </p:cNvPr>
          <p:cNvSpPr/>
          <p:nvPr/>
        </p:nvSpPr>
        <p:spPr>
          <a:xfrm>
            <a:off x="3463234" y="5261112"/>
            <a:ext cx="790713" cy="25179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
        <p:nvSpPr>
          <p:cNvPr id="14" name="Prostokąt 13">
            <a:extLst>
              <a:ext uri="{FF2B5EF4-FFF2-40B4-BE49-F238E27FC236}">
                <a16:creationId xmlns:a16="http://schemas.microsoft.com/office/drawing/2014/main" id="{F084EDBA-83A4-B6AC-EABB-694F3D559471}"/>
              </a:ext>
            </a:extLst>
          </p:cNvPr>
          <p:cNvSpPr/>
          <p:nvPr/>
        </p:nvSpPr>
        <p:spPr>
          <a:xfrm>
            <a:off x="8556487" y="5199270"/>
            <a:ext cx="238539" cy="15902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
        <p:nvSpPr>
          <p:cNvPr id="15" name="Prostokąt 14">
            <a:extLst>
              <a:ext uri="{FF2B5EF4-FFF2-40B4-BE49-F238E27FC236}">
                <a16:creationId xmlns:a16="http://schemas.microsoft.com/office/drawing/2014/main" id="{2477D042-94A2-5768-15B0-B394EDC92A65}"/>
              </a:ext>
            </a:extLst>
          </p:cNvPr>
          <p:cNvSpPr/>
          <p:nvPr/>
        </p:nvSpPr>
        <p:spPr>
          <a:xfrm>
            <a:off x="10023061" y="5261112"/>
            <a:ext cx="194365" cy="11529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
        <p:nvSpPr>
          <p:cNvPr id="3" name="pole tekstowe 2">
            <a:extLst>
              <a:ext uri="{FF2B5EF4-FFF2-40B4-BE49-F238E27FC236}">
                <a16:creationId xmlns:a16="http://schemas.microsoft.com/office/drawing/2014/main" id="{7F2BBECA-8EC8-ADB1-B1F4-ED7EC164BBF7}"/>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384067663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188CD7-8979-15E0-0801-C70F544FC191}"/>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Obliczenie impedancji pętli zwarcia</a:t>
            </a:r>
          </a:p>
        </p:txBody>
      </p:sp>
      <p:pic>
        <p:nvPicPr>
          <p:cNvPr id="5" name="Obraz 4">
            <a:extLst>
              <a:ext uri="{FF2B5EF4-FFF2-40B4-BE49-F238E27FC236}">
                <a16:creationId xmlns:a16="http://schemas.microsoft.com/office/drawing/2014/main" id="{0A954A12-DFF1-CDC4-D14C-CF3E505DA14B}"/>
              </a:ext>
            </a:extLst>
          </p:cNvPr>
          <p:cNvPicPr>
            <a:picLocks noChangeAspect="1"/>
          </p:cNvPicPr>
          <p:nvPr/>
        </p:nvPicPr>
        <p:blipFill>
          <a:blip r:embed="rId2"/>
          <a:stretch>
            <a:fillRect/>
          </a:stretch>
        </p:blipFill>
        <p:spPr>
          <a:xfrm>
            <a:off x="4029005" y="3158779"/>
            <a:ext cx="3648075" cy="752475"/>
          </a:xfrm>
          <a:prstGeom prst="rect">
            <a:avLst/>
          </a:prstGeom>
        </p:spPr>
      </p:pic>
      <p:pic>
        <p:nvPicPr>
          <p:cNvPr id="6" name="Obraz 5">
            <a:extLst>
              <a:ext uri="{FF2B5EF4-FFF2-40B4-BE49-F238E27FC236}">
                <a16:creationId xmlns:a16="http://schemas.microsoft.com/office/drawing/2014/main" id="{EA90068F-504A-C420-1962-A77852CF97FB}"/>
              </a:ext>
            </a:extLst>
          </p:cNvPr>
          <p:cNvPicPr>
            <a:picLocks noChangeAspect="1"/>
          </p:cNvPicPr>
          <p:nvPr/>
        </p:nvPicPr>
        <p:blipFill>
          <a:blip r:embed="rId3"/>
          <a:stretch>
            <a:fillRect/>
          </a:stretch>
        </p:blipFill>
        <p:spPr>
          <a:xfrm>
            <a:off x="4299243" y="2025789"/>
            <a:ext cx="2382475" cy="895004"/>
          </a:xfrm>
          <a:prstGeom prst="rect">
            <a:avLst/>
          </a:prstGeom>
        </p:spPr>
      </p:pic>
      <p:pic>
        <p:nvPicPr>
          <p:cNvPr id="10" name="Obraz 9">
            <a:extLst>
              <a:ext uri="{FF2B5EF4-FFF2-40B4-BE49-F238E27FC236}">
                <a16:creationId xmlns:a16="http://schemas.microsoft.com/office/drawing/2014/main" id="{30E901C2-06C7-9871-1141-25888B2F7C7A}"/>
              </a:ext>
            </a:extLst>
          </p:cNvPr>
          <p:cNvPicPr>
            <a:picLocks noChangeAspect="1"/>
          </p:cNvPicPr>
          <p:nvPr/>
        </p:nvPicPr>
        <p:blipFill>
          <a:blip r:embed="rId4"/>
          <a:stretch>
            <a:fillRect/>
          </a:stretch>
        </p:blipFill>
        <p:spPr>
          <a:xfrm>
            <a:off x="4726125" y="4149240"/>
            <a:ext cx="2085975" cy="809625"/>
          </a:xfrm>
          <a:prstGeom prst="rect">
            <a:avLst/>
          </a:prstGeom>
        </p:spPr>
      </p:pic>
      <p:pic>
        <p:nvPicPr>
          <p:cNvPr id="12" name="Obraz 11">
            <a:extLst>
              <a:ext uri="{FF2B5EF4-FFF2-40B4-BE49-F238E27FC236}">
                <a16:creationId xmlns:a16="http://schemas.microsoft.com/office/drawing/2014/main" id="{A39D8A61-ADD4-A33E-F178-6374486E49F4}"/>
              </a:ext>
            </a:extLst>
          </p:cNvPr>
          <p:cNvPicPr>
            <a:picLocks noChangeAspect="1"/>
          </p:cNvPicPr>
          <p:nvPr/>
        </p:nvPicPr>
        <p:blipFill>
          <a:blip r:embed="rId5"/>
          <a:stretch>
            <a:fillRect/>
          </a:stretch>
        </p:blipFill>
        <p:spPr>
          <a:xfrm>
            <a:off x="157093" y="4745935"/>
            <a:ext cx="6524625" cy="2057400"/>
          </a:xfrm>
          <a:prstGeom prst="rect">
            <a:avLst/>
          </a:prstGeom>
        </p:spPr>
      </p:pic>
      <p:pic>
        <p:nvPicPr>
          <p:cNvPr id="13" name="Obraz 12">
            <a:extLst>
              <a:ext uri="{FF2B5EF4-FFF2-40B4-BE49-F238E27FC236}">
                <a16:creationId xmlns:a16="http://schemas.microsoft.com/office/drawing/2014/main" id="{C2994324-5BB0-03E9-1A0D-CF0A4FB01FBA}"/>
              </a:ext>
            </a:extLst>
          </p:cNvPr>
          <p:cNvPicPr>
            <a:picLocks noChangeAspect="1"/>
          </p:cNvPicPr>
          <p:nvPr/>
        </p:nvPicPr>
        <p:blipFill>
          <a:blip r:embed="rId6"/>
          <a:stretch>
            <a:fillRect/>
          </a:stretch>
        </p:blipFill>
        <p:spPr>
          <a:xfrm>
            <a:off x="8362053" y="4096852"/>
            <a:ext cx="3171825" cy="914400"/>
          </a:xfrm>
          <a:prstGeom prst="rect">
            <a:avLst/>
          </a:prstGeom>
        </p:spPr>
      </p:pic>
      <p:sp>
        <p:nvSpPr>
          <p:cNvPr id="14" name="Strzałka: w prawo 13">
            <a:extLst>
              <a:ext uri="{FF2B5EF4-FFF2-40B4-BE49-F238E27FC236}">
                <a16:creationId xmlns:a16="http://schemas.microsoft.com/office/drawing/2014/main" id="{3233A80B-6F55-553F-92BF-3092886C6C74}"/>
              </a:ext>
            </a:extLst>
          </p:cNvPr>
          <p:cNvSpPr/>
          <p:nvPr/>
        </p:nvSpPr>
        <p:spPr>
          <a:xfrm>
            <a:off x="7098748" y="4306957"/>
            <a:ext cx="1135269" cy="3975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
        <p:nvSpPr>
          <p:cNvPr id="15" name="pole tekstowe 14">
            <a:extLst>
              <a:ext uri="{FF2B5EF4-FFF2-40B4-BE49-F238E27FC236}">
                <a16:creationId xmlns:a16="http://schemas.microsoft.com/office/drawing/2014/main" id="{55EBBBF3-0ADD-F243-18CA-141F200A4537}"/>
              </a:ext>
            </a:extLst>
          </p:cNvPr>
          <p:cNvSpPr txBox="1"/>
          <p:nvPr/>
        </p:nvSpPr>
        <p:spPr>
          <a:xfrm>
            <a:off x="8720000" y="5349461"/>
            <a:ext cx="2813878" cy="523220"/>
          </a:xfrm>
          <a:prstGeom prst="rect">
            <a:avLst/>
          </a:prstGeom>
          <a:noFill/>
        </p:spPr>
        <p:txBody>
          <a:bodyPr wrap="square" rtlCol="0">
            <a:spAutoFit/>
          </a:bodyPr>
          <a:lstStyle/>
          <a:p>
            <a:r>
              <a:rPr lang="pl-PL" sz="2800" err="1">
                <a:latin typeface="Times New Roman" panose="02020603050405020304" pitchFamily="18" charset="0"/>
                <a:cs typeface="Times New Roman" panose="02020603050405020304" pitchFamily="18" charset="0"/>
              </a:rPr>
              <a:t>Zs</a:t>
            </a:r>
            <a:r>
              <a:rPr lang="pl-PL" sz="2800">
                <a:latin typeface="Times New Roman" panose="02020603050405020304" pitchFamily="18" charset="0"/>
                <a:cs typeface="Times New Roman" panose="02020603050405020304" pitchFamily="18" charset="0"/>
              </a:rPr>
              <a:t>     </a:t>
            </a:r>
            <a:r>
              <a:rPr lang="el-GR" sz="2800" b="0" i="0">
                <a:solidFill>
                  <a:srgbClr val="3A454D"/>
                </a:solidFill>
                <a:effectLst/>
                <a:latin typeface="Times New Roman" panose="02020603050405020304" pitchFamily="18" charset="0"/>
                <a:cs typeface="Times New Roman" panose="02020603050405020304" pitchFamily="18" charset="0"/>
              </a:rPr>
              <a:t>≤ 1,4375 Ω</a:t>
            </a:r>
            <a:endParaRPr lang="pl-PL" sz="2800">
              <a:latin typeface="Times New Roman" panose="02020603050405020304" pitchFamily="18" charset="0"/>
              <a:cs typeface="Times New Roman" panose="02020603050405020304" pitchFamily="18" charset="0"/>
            </a:endParaRPr>
          </a:p>
        </p:txBody>
      </p:sp>
      <p:sp>
        <p:nvSpPr>
          <p:cNvPr id="3" name="pole tekstowe 2">
            <a:extLst>
              <a:ext uri="{FF2B5EF4-FFF2-40B4-BE49-F238E27FC236}">
                <a16:creationId xmlns:a16="http://schemas.microsoft.com/office/drawing/2014/main" id="{1DC34A8C-1974-4D0A-613F-0CD780F057B6}"/>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361411105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1F3978-78CB-CC21-EFE7-466D7D188DD2}"/>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Obliczenie impedancji pętli zwarcia</a:t>
            </a:r>
          </a:p>
        </p:txBody>
      </p:sp>
      <p:pic>
        <p:nvPicPr>
          <p:cNvPr id="5" name="Obraz 4">
            <a:extLst>
              <a:ext uri="{FF2B5EF4-FFF2-40B4-BE49-F238E27FC236}">
                <a16:creationId xmlns:a16="http://schemas.microsoft.com/office/drawing/2014/main" id="{924168CD-780C-6D68-A1DC-00310942F4C9}"/>
              </a:ext>
            </a:extLst>
          </p:cNvPr>
          <p:cNvPicPr>
            <a:picLocks noChangeAspect="1"/>
          </p:cNvPicPr>
          <p:nvPr/>
        </p:nvPicPr>
        <p:blipFill>
          <a:blip r:embed="rId2"/>
          <a:stretch>
            <a:fillRect/>
          </a:stretch>
        </p:blipFill>
        <p:spPr>
          <a:xfrm>
            <a:off x="1624012" y="2381250"/>
            <a:ext cx="8943975" cy="2095500"/>
          </a:xfrm>
          <a:prstGeom prst="rect">
            <a:avLst/>
          </a:prstGeom>
        </p:spPr>
      </p:pic>
      <p:sp>
        <p:nvSpPr>
          <p:cNvPr id="3" name="pole tekstowe 2">
            <a:extLst>
              <a:ext uri="{FF2B5EF4-FFF2-40B4-BE49-F238E27FC236}">
                <a16:creationId xmlns:a16="http://schemas.microsoft.com/office/drawing/2014/main" id="{10D3FD5A-5D6C-DF1D-F443-D848B75AAD39}"/>
              </a:ext>
            </a:extLst>
          </p:cNvPr>
          <p:cNvSpPr txBox="1"/>
          <p:nvPr/>
        </p:nvSpPr>
        <p:spPr>
          <a:xfrm>
            <a:off x="0" y="6642556"/>
            <a:ext cx="761732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https://sonel.pl/pl/centrum-wiedzy/teoria-pomiarow/ochrona-przeciwporazeniowa/czym-jest-pomiar-impedancji-petli-zwarcia-i-jak-go-wykonac/</a:t>
            </a:r>
          </a:p>
        </p:txBody>
      </p:sp>
    </p:spTree>
    <p:extLst>
      <p:ext uri="{BB962C8B-B14F-4D97-AF65-F5344CB8AC3E}">
        <p14:creationId xmlns:p14="http://schemas.microsoft.com/office/powerpoint/2010/main" val="65635259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71BAD1-04B6-B83E-754B-B8809EC99B7D}"/>
              </a:ext>
            </a:extLst>
          </p:cNvPr>
          <p:cNvSpPr>
            <a:spLocks noGrp="1"/>
          </p:cNvSpPr>
          <p:nvPr>
            <p:ph type="title"/>
          </p:nvPr>
        </p:nvSpPr>
        <p:spPr/>
        <p:txBody>
          <a:bodyPr>
            <a:noAutofit/>
          </a:bodyPr>
          <a:lstStyle/>
          <a:p>
            <a:pPr algn="ctr"/>
            <a:r>
              <a:rPr lang="pl-PL" dirty="0">
                <a:latin typeface="Times New Roman" panose="02020603050405020304" pitchFamily="18" charset="0"/>
                <a:cs typeface="Times New Roman" panose="02020603050405020304" pitchFamily="18" charset="0"/>
              </a:rPr>
              <a:t>Moduł 3: Elementy elektroniczne w systemach zielonej energii (10 godzin)</a:t>
            </a:r>
            <a:br>
              <a:rPr lang="pl-PL" b="1" dirty="0">
                <a:latin typeface="Times New Roman" panose="02020603050405020304" pitchFamily="18" charset="0"/>
                <a:cs typeface="Times New Roman" panose="02020603050405020304" pitchFamily="18" charset="0"/>
              </a:rPr>
            </a:br>
            <a:endParaRPr lang="pl-PL" dirty="0">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8F1A61C8-10E4-6108-C77F-6CF38D2C982C}"/>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1. Podstawy elektroniki mocy (elementy energoelektroniczne) </a:t>
            </a:r>
          </a:p>
          <a:p>
            <a:pPr marL="0" indent="0" algn="just">
              <a:buNone/>
            </a:pPr>
            <a:r>
              <a:rPr lang="pl-PL" sz="2400" dirty="0">
                <a:latin typeface="Times New Roman" panose="02020603050405020304" pitchFamily="18" charset="0"/>
                <a:cs typeface="Times New Roman" panose="02020603050405020304" pitchFamily="18" charset="0"/>
              </a:rPr>
              <a:t>2. Prostownik diodowy</a:t>
            </a:r>
          </a:p>
          <a:p>
            <a:pPr marL="0" indent="0" algn="just">
              <a:buNone/>
            </a:pPr>
            <a:r>
              <a:rPr lang="pl-PL" sz="2400" dirty="0">
                <a:latin typeface="Times New Roman" panose="02020603050405020304" pitchFamily="18" charset="0"/>
                <a:cs typeface="Times New Roman" panose="02020603050405020304" pitchFamily="18" charset="0"/>
              </a:rPr>
              <a:t>3. Prostownik tyrystorowy</a:t>
            </a:r>
          </a:p>
          <a:p>
            <a:pPr marL="0" indent="0" algn="just">
              <a:buNone/>
            </a:pPr>
            <a:r>
              <a:rPr lang="pl-PL" sz="2400" dirty="0">
                <a:latin typeface="Times New Roman" panose="02020603050405020304" pitchFamily="18" charset="0"/>
                <a:cs typeface="Times New Roman" panose="02020603050405020304" pitchFamily="18" charset="0"/>
              </a:rPr>
              <a:t>4. Falownik 1- fazowy</a:t>
            </a:r>
          </a:p>
          <a:p>
            <a:pPr marL="0" indent="0" algn="just">
              <a:buNone/>
            </a:pPr>
            <a:r>
              <a:rPr lang="pl-PL" sz="2400" dirty="0">
                <a:latin typeface="Times New Roman" panose="02020603050405020304" pitchFamily="18" charset="0"/>
                <a:cs typeface="Times New Roman" panose="02020603050405020304" pitchFamily="18" charset="0"/>
              </a:rPr>
              <a:t>5. Sterowanie przepływem energii w systemach odnawialnych na przykładzie EKO OZE PV</a:t>
            </a:r>
          </a:p>
        </p:txBody>
      </p:sp>
    </p:spTree>
    <p:extLst>
      <p:ext uri="{BB962C8B-B14F-4D97-AF65-F5344CB8AC3E}">
        <p14:creationId xmlns:p14="http://schemas.microsoft.com/office/powerpoint/2010/main" val="203676879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CFD94A-1EB2-A696-60EB-029D805B147A}"/>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Źródło na jakie powołuję się w kolejnych slajdach</a:t>
            </a:r>
          </a:p>
        </p:txBody>
      </p:sp>
      <p:pic>
        <p:nvPicPr>
          <p:cNvPr id="5" name="Symbol zastępczy zawartości 4">
            <a:extLst>
              <a:ext uri="{FF2B5EF4-FFF2-40B4-BE49-F238E27FC236}">
                <a16:creationId xmlns:a16="http://schemas.microsoft.com/office/drawing/2014/main" id="{CA7235EA-7495-E41F-FC3E-9DF474C00EE0}"/>
              </a:ext>
            </a:extLst>
          </p:cNvPr>
          <p:cNvPicPr>
            <a:picLocks noGrp="1" noChangeAspect="1"/>
          </p:cNvPicPr>
          <p:nvPr>
            <p:ph idx="1"/>
          </p:nvPr>
        </p:nvPicPr>
        <p:blipFill>
          <a:blip r:embed="rId2"/>
          <a:stretch>
            <a:fillRect/>
          </a:stretch>
        </p:blipFill>
        <p:spPr>
          <a:xfrm>
            <a:off x="4551507" y="2082943"/>
            <a:ext cx="2987895" cy="4351338"/>
          </a:xfrm>
        </p:spPr>
      </p:pic>
      <p:sp>
        <p:nvSpPr>
          <p:cNvPr id="6" name="pole tekstowe 5">
            <a:extLst>
              <a:ext uri="{FF2B5EF4-FFF2-40B4-BE49-F238E27FC236}">
                <a16:creationId xmlns:a16="http://schemas.microsoft.com/office/drawing/2014/main" id="{C6DF0FD6-2D96-A766-ABDC-800CAD3C155C}"/>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199008137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CA6D69F-B108-2615-2A18-E292C3EEE797}"/>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A5FA0988-4C55-C1A7-1FA1-75A4FF168CB9}"/>
              </a:ext>
            </a:extLst>
          </p:cNvPr>
          <p:cNvSpPr>
            <a:spLocks noGrp="1"/>
          </p:cNvSpPr>
          <p:nvPr>
            <p:ph idx="1"/>
          </p:nvPr>
        </p:nvSpPr>
        <p:spPr>
          <a:xfrm>
            <a:off x="838200" y="1825625"/>
            <a:ext cx="10515600" cy="63268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Dioda</a:t>
            </a:r>
            <a:r>
              <a:rPr lang="pl-PL" sz="2400" b="1" dirty="0">
                <a:latin typeface="Times New Roman" panose="02020603050405020304" pitchFamily="18" charset="0"/>
                <a:cs typeface="Times New Roman" panose="02020603050405020304" pitchFamily="18" charset="0"/>
              </a:rPr>
              <a:t> </a:t>
            </a:r>
          </a:p>
        </p:txBody>
      </p:sp>
      <p:pic>
        <p:nvPicPr>
          <p:cNvPr id="5" name="Obraz 4">
            <a:extLst>
              <a:ext uri="{FF2B5EF4-FFF2-40B4-BE49-F238E27FC236}">
                <a16:creationId xmlns:a16="http://schemas.microsoft.com/office/drawing/2014/main" id="{1E4479B7-EBA0-136C-AB45-196E7A6668E8}"/>
              </a:ext>
            </a:extLst>
          </p:cNvPr>
          <p:cNvPicPr>
            <a:picLocks noChangeAspect="1"/>
          </p:cNvPicPr>
          <p:nvPr/>
        </p:nvPicPr>
        <p:blipFill>
          <a:blip r:embed="rId2"/>
          <a:stretch>
            <a:fillRect/>
          </a:stretch>
        </p:blipFill>
        <p:spPr>
          <a:xfrm>
            <a:off x="1770885" y="2281979"/>
            <a:ext cx="8953500" cy="4343400"/>
          </a:xfrm>
          <a:prstGeom prst="rect">
            <a:avLst/>
          </a:prstGeom>
        </p:spPr>
      </p:pic>
      <p:sp>
        <p:nvSpPr>
          <p:cNvPr id="6" name="pole tekstowe 5">
            <a:extLst>
              <a:ext uri="{FF2B5EF4-FFF2-40B4-BE49-F238E27FC236}">
                <a16:creationId xmlns:a16="http://schemas.microsoft.com/office/drawing/2014/main" id="{E69EE3FB-FEF7-0F82-58D3-5E0B917D5360}"/>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49977548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CA5E87-0A80-913E-B74B-344C2E1F60F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CFA2EF3B-5D2F-CA75-AC1B-4CBF1B5278D7}"/>
              </a:ext>
            </a:extLst>
          </p:cNvPr>
          <p:cNvSpPr>
            <a:spLocks noGrp="1"/>
          </p:cNvSpPr>
          <p:nvPr>
            <p:ph idx="1"/>
          </p:nvPr>
        </p:nvSpPr>
        <p:spPr>
          <a:xfrm>
            <a:off x="838200" y="1825625"/>
            <a:ext cx="10515600" cy="51321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Dioda </a:t>
            </a:r>
          </a:p>
          <a:p>
            <a:endParaRPr lang="pl-PL" sz="2400" dirty="0">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24A93629-CF8B-7AAB-A0B1-AABF41455B87}"/>
              </a:ext>
            </a:extLst>
          </p:cNvPr>
          <p:cNvPicPr>
            <a:picLocks noChangeAspect="1"/>
          </p:cNvPicPr>
          <p:nvPr/>
        </p:nvPicPr>
        <p:blipFill>
          <a:blip r:embed="rId2"/>
          <a:stretch>
            <a:fillRect/>
          </a:stretch>
        </p:blipFill>
        <p:spPr>
          <a:xfrm>
            <a:off x="362500" y="3253194"/>
            <a:ext cx="3076575" cy="2419350"/>
          </a:xfrm>
          <a:prstGeom prst="rect">
            <a:avLst/>
          </a:prstGeom>
        </p:spPr>
      </p:pic>
      <p:pic>
        <p:nvPicPr>
          <p:cNvPr id="9" name="Obraz 8">
            <a:extLst>
              <a:ext uri="{FF2B5EF4-FFF2-40B4-BE49-F238E27FC236}">
                <a16:creationId xmlns:a16="http://schemas.microsoft.com/office/drawing/2014/main" id="{338874D1-77CA-320F-9B1E-DFD4138D009C}"/>
              </a:ext>
            </a:extLst>
          </p:cNvPr>
          <p:cNvPicPr>
            <a:picLocks noChangeAspect="1"/>
          </p:cNvPicPr>
          <p:nvPr/>
        </p:nvPicPr>
        <p:blipFill>
          <a:blip r:embed="rId3"/>
          <a:stretch>
            <a:fillRect/>
          </a:stretch>
        </p:blipFill>
        <p:spPr>
          <a:xfrm>
            <a:off x="4762261" y="1987590"/>
            <a:ext cx="6076950" cy="3838575"/>
          </a:xfrm>
          <a:prstGeom prst="rect">
            <a:avLst/>
          </a:prstGeom>
        </p:spPr>
      </p:pic>
      <p:sp>
        <p:nvSpPr>
          <p:cNvPr id="10" name="pole tekstowe 9">
            <a:extLst>
              <a:ext uri="{FF2B5EF4-FFF2-40B4-BE49-F238E27FC236}">
                <a16:creationId xmlns:a16="http://schemas.microsoft.com/office/drawing/2014/main" id="{F915178E-AEDA-281C-0756-1DA5D0586290}"/>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22946956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5F3F29-2C54-EFA1-AABC-57300CB9E0D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4F3FDD9C-CC78-9508-ADDD-63B79E8740E7}"/>
              </a:ext>
            </a:extLst>
          </p:cNvPr>
          <p:cNvSpPr>
            <a:spLocks noGrp="1"/>
          </p:cNvSpPr>
          <p:nvPr>
            <p:ph idx="1"/>
          </p:nvPr>
        </p:nvSpPr>
        <p:spPr>
          <a:xfrm>
            <a:off x="838200" y="1825625"/>
            <a:ext cx="10515600" cy="48564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Dioda</a:t>
            </a:r>
            <a:r>
              <a:rPr lang="pl-PL" sz="2400" b="1" dirty="0">
                <a:latin typeface="Times New Roman" panose="02020603050405020304" pitchFamily="18" charset="0"/>
                <a:cs typeface="Times New Roman" panose="02020603050405020304" pitchFamily="18" charset="0"/>
              </a:rPr>
              <a:t> </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5EBD43C-96E3-A605-0460-C25D61490D7A}"/>
              </a:ext>
            </a:extLst>
          </p:cNvPr>
          <p:cNvPicPr>
            <a:picLocks noChangeAspect="1"/>
          </p:cNvPicPr>
          <p:nvPr/>
        </p:nvPicPr>
        <p:blipFill>
          <a:blip r:embed="rId2"/>
          <a:stretch>
            <a:fillRect/>
          </a:stretch>
        </p:blipFill>
        <p:spPr>
          <a:xfrm>
            <a:off x="838200" y="2499427"/>
            <a:ext cx="1457325" cy="1123950"/>
          </a:xfrm>
          <a:prstGeom prst="rect">
            <a:avLst/>
          </a:prstGeom>
        </p:spPr>
      </p:pic>
      <p:pic>
        <p:nvPicPr>
          <p:cNvPr id="7" name="Obraz 6">
            <a:extLst>
              <a:ext uri="{FF2B5EF4-FFF2-40B4-BE49-F238E27FC236}">
                <a16:creationId xmlns:a16="http://schemas.microsoft.com/office/drawing/2014/main" id="{6821D481-705A-8FF2-B5F4-0F38D2F4C719}"/>
              </a:ext>
            </a:extLst>
          </p:cNvPr>
          <p:cNvPicPr>
            <a:picLocks noChangeAspect="1"/>
          </p:cNvPicPr>
          <p:nvPr/>
        </p:nvPicPr>
        <p:blipFill>
          <a:blip r:embed="rId3"/>
          <a:stretch>
            <a:fillRect/>
          </a:stretch>
        </p:blipFill>
        <p:spPr>
          <a:xfrm>
            <a:off x="3881197" y="1690688"/>
            <a:ext cx="7839075" cy="5105400"/>
          </a:xfrm>
          <a:prstGeom prst="rect">
            <a:avLst/>
          </a:prstGeom>
        </p:spPr>
      </p:pic>
      <p:sp>
        <p:nvSpPr>
          <p:cNvPr id="8" name="pole tekstowe 7">
            <a:extLst>
              <a:ext uri="{FF2B5EF4-FFF2-40B4-BE49-F238E27FC236}">
                <a16:creationId xmlns:a16="http://schemas.microsoft.com/office/drawing/2014/main" id="{FA1EDFD1-8877-9458-186B-DC6836AA62A8}"/>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41587765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BF1ACB-949F-7DFE-2751-92C85C4AD25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11BD004A-9B1C-2F11-CE84-4DA0F8B9F429}"/>
              </a:ext>
            </a:extLst>
          </p:cNvPr>
          <p:cNvSpPr>
            <a:spLocks noGrp="1"/>
          </p:cNvSpPr>
          <p:nvPr>
            <p:ph idx="1"/>
          </p:nvPr>
        </p:nvSpPr>
        <p:spPr>
          <a:xfrm>
            <a:off x="838200" y="1825625"/>
            <a:ext cx="10515600" cy="554572"/>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Dioda</a:t>
            </a:r>
          </a:p>
        </p:txBody>
      </p:sp>
      <p:pic>
        <p:nvPicPr>
          <p:cNvPr id="5" name="Obraz 4">
            <a:extLst>
              <a:ext uri="{FF2B5EF4-FFF2-40B4-BE49-F238E27FC236}">
                <a16:creationId xmlns:a16="http://schemas.microsoft.com/office/drawing/2014/main" id="{2DA7139C-1170-0C97-3448-26262B9D9A3E}"/>
              </a:ext>
            </a:extLst>
          </p:cNvPr>
          <p:cNvPicPr>
            <a:picLocks noChangeAspect="1"/>
          </p:cNvPicPr>
          <p:nvPr/>
        </p:nvPicPr>
        <p:blipFill>
          <a:blip r:embed="rId2"/>
          <a:stretch>
            <a:fillRect/>
          </a:stretch>
        </p:blipFill>
        <p:spPr>
          <a:xfrm>
            <a:off x="2557199" y="1991227"/>
            <a:ext cx="7353300" cy="4676775"/>
          </a:xfrm>
          <a:prstGeom prst="rect">
            <a:avLst/>
          </a:prstGeom>
        </p:spPr>
      </p:pic>
      <p:sp>
        <p:nvSpPr>
          <p:cNvPr id="6" name="pole tekstowe 5">
            <a:extLst>
              <a:ext uri="{FF2B5EF4-FFF2-40B4-BE49-F238E27FC236}">
                <a16:creationId xmlns:a16="http://schemas.microsoft.com/office/drawing/2014/main" id="{92B6C102-BD56-BE94-5513-204D7A25CEB8}"/>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437872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A7F7F0-B2A0-1EAF-BCCB-7B85CFDE666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czynna</a:t>
            </a:r>
          </a:p>
        </p:txBody>
      </p:sp>
      <p:sp>
        <p:nvSpPr>
          <p:cNvPr id="6" name="Symbol zastępczy zawartości 2">
            <a:extLst>
              <a:ext uri="{FF2B5EF4-FFF2-40B4-BE49-F238E27FC236}">
                <a16:creationId xmlns:a16="http://schemas.microsoft.com/office/drawing/2014/main" id="{078357C2-79A4-14BA-12B3-3BD2BE701966}"/>
              </a:ext>
            </a:extLst>
          </p:cNvPr>
          <p:cNvSpPr txBox="1">
            <a:spLocks/>
          </p:cNvSpPr>
          <p:nvPr/>
        </p:nvSpPr>
        <p:spPr>
          <a:xfrm>
            <a:off x="745435" y="1543164"/>
            <a:ext cx="10515600" cy="895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dirty="0">
                <a:latin typeface="Times New Roman" panose="02020603050405020304" pitchFamily="18" charset="0"/>
                <a:cs typeface="Times New Roman" panose="02020603050405020304" pitchFamily="18" charset="0"/>
              </a:rPr>
              <a:t>Podstawmy je do wzoru:</a:t>
            </a:r>
          </a:p>
        </p:txBody>
      </p:sp>
      <p:pic>
        <p:nvPicPr>
          <p:cNvPr id="8" name="Obraz 7">
            <a:extLst>
              <a:ext uri="{FF2B5EF4-FFF2-40B4-BE49-F238E27FC236}">
                <a16:creationId xmlns:a16="http://schemas.microsoft.com/office/drawing/2014/main" id="{0DFD9AEF-22BB-8FFE-984F-35D54827E98C}"/>
              </a:ext>
            </a:extLst>
          </p:cNvPr>
          <p:cNvPicPr>
            <a:picLocks noChangeAspect="1"/>
          </p:cNvPicPr>
          <p:nvPr/>
        </p:nvPicPr>
        <p:blipFill>
          <a:blip r:embed="rId2"/>
          <a:stretch>
            <a:fillRect/>
          </a:stretch>
        </p:blipFill>
        <p:spPr>
          <a:xfrm>
            <a:off x="3739391" y="2288740"/>
            <a:ext cx="2619375" cy="695325"/>
          </a:xfrm>
          <a:prstGeom prst="rect">
            <a:avLst/>
          </a:prstGeom>
        </p:spPr>
      </p:pic>
      <p:pic>
        <p:nvPicPr>
          <p:cNvPr id="11" name="Obraz 10">
            <a:extLst>
              <a:ext uri="{FF2B5EF4-FFF2-40B4-BE49-F238E27FC236}">
                <a16:creationId xmlns:a16="http://schemas.microsoft.com/office/drawing/2014/main" id="{F926C41D-1CB4-0BCC-C0D4-4DF57F41E68C}"/>
              </a:ext>
            </a:extLst>
          </p:cNvPr>
          <p:cNvPicPr>
            <a:picLocks noChangeAspect="1"/>
          </p:cNvPicPr>
          <p:nvPr/>
        </p:nvPicPr>
        <p:blipFill>
          <a:blip r:embed="rId3"/>
          <a:stretch>
            <a:fillRect/>
          </a:stretch>
        </p:blipFill>
        <p:spPr>
          <a:xfrm>
            <a:off x="640660" y="3289820"/>
            <a:ext cx="10725150" cy="2152650"/>
          </a:xfrm>
          <a:prstGeom prst="rect">
            <a:avLst/>
          </a:prstGeom>
        </p:spPr>
      </p:pic>
    </p:spTree>
    <p:extLst>
      <p:ext uri="{BB962C8B-B14F-4D97-AF65-F5344CB8AC3E}">
        <p14:creationId xmlns:p14="http://schemas.microsoft.com/office/powerpoint/2010/main" val="399829702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3390B5-4656-5F47-4BE9-FEAA586572FC}"/>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A1431E3C-7E0B-102E-3144-35F4F3F85041}"/>
              </a:ext>
            </a:extLst>
          </p:cNvPr>
          <p:cNvSpPr>
            <a:spLocks noGrp="1"/>
          </p:cNvSpPr>
          <p:nvPr>
            <p:ph idx="1"/>
          </p:nvPr>
        </p:nvSpPr>
        <p:spPr>
          <a:xfrm>
            <a:off x="838200" y="1825625"/>
            <a:ext cx="10515600" cy="481052"/>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Dioda</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BA830D36-6626-31F8-1F25-0C41CB7F858C}"/>
              </a:ext>
            </a:extLst>
          </p:cNvPr>
          <p:cNvPicPr>
            <a:picLocks noChangeAspect="1"/>
          </p:cNvPicPr>
          <p:nvPr/>
        </p:nvPicPr>
        <p:blipFill>
          <a:blip r:embed="rId2"/>
          <a:stretch>
            <a:fillRect/>
          </a:stretch>
        </p:blipFill>
        <p:spPr>
          <a:xfrm>
            <a:off x="2538364" y="2441614"/>
            <a:ext cx="8162925" cy="4057650"/>
          </a:xfrm>
          <a:prstGeom prst="rect">
            <a:avLst/>
          </a:prstGeom>
        </p:spPr>
      </p:pic>
      <p:sp>
        <p:nvSpPr>
          <p:cNvPr id="6" name="pole tekstowe 5">
            <a:extLst>
              <a:ext uri="{FF2B5EF4-FFF2-40B4-BE49-F238E27FC236}">
                <a16:creationId xmlns:a16="http://schemas.microsoft.com/office/drawing/2014/main" id="{FCD88B45-1BDE-3DFF-52E7-44FE42455271}"/>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44867299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74975E-92F7-98B0-6436-CD7591BCFDE0}"/>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25427DFC-64FF-8D0A-F92B-4EDA12BFD690}"/>
              </a:ext>
            </a:extLst>
          </p:cNvPr>
          <p:cNvSpPr>
            <a:spLocks noGrp="1"/>
          </p:cNvSpPr>
          <p:nvPr>
            <p:ph idx="1"/>
          </p:nvPr>
        </p:nvSpPr>
        <p:spPr>
          <a:xfrm>
            <a:off x="838200" y="1825625"/>
            <a:ext cx="10515600" cy="407533"/>
          </a:xfrm>
        </p:spPr>
        <p:txBody>
          <a:bodyPr>
            <a:normAutofit lnSpcReduction="10000"/>
          </a:bodyPr>
          <a:lstStyle/>
          <a:p>
            <a:pPr marL="0" indent="0">
              <a:buNone/>
            </a:pPr>
            <a:r>
              <a:rPr lang="pl-PL" sz="2400" dirty="0">
                <a:latin typeface="Times New Roman" panose="02020603050405020304" pitchFamily="18" charset="0"/>
                <a:cs typeface="Times New Roman" panose="02020603050405020304" pitchFamily="18" charset="0"/>
              </a:rPr>
              <a:t>Dioda</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6D0A16C8-9F04-31DC-C781-417A6D9AD259}"/>
              </a:ext>
            </a:extLst>
          </p:cNvPr>
          <p:cNvPicPr>
            <a:picLocks noChangeAspect="1"/>
          </p:cNvPicPr>
          <p:nvPr/>
        </p:nvPicPr>
        <p:blipFill>
          <a:blip r:embed="rId2"/>
          <a:stretch>
            <a:fillRect/>
          </a:stretch>
        </p:blipFill>
        <p:spPr>
          <a:xfrm>
            <a:off x="1866540" y="2907471"/>
            <a:ext cx="9001125" cy="2743200"/>
          </a:xfrm>
          <a:prstGeom prst="rect">
            <a:avLst/>
          </a:prstGeom>
        </p:spPr>
      </p:pic>
      <p:sp>
        <p:nvSpPr>
          <p:cNvPr id="6" name="pole tekstowe 5">
            <a:extLst>
              <a:ext uri="{FF2B5EF4-FFF2-40B4-BE49-F238E27FC236}">
                <a16:creationId xmlns:a16="http://schemas.microsoft.com/office/drawing/2014/main" id="{63629C85-E932-541C-75C8-D02B5AAB4394}"/>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420900256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F6C34E0-CACF-AE48-22F5-37440D623F6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DB3C6710-A1CF-3E7E-D1B6-6662393AF51B}"/>
              </a:ext>
            </a:extLst>
          </p:cNvPr>
          <p:cNvSpPr>
            <a:spLocks noGrp="1"/>
          </p:cNvSpPr>
          <p:nvPr>
            <p:ph idx="1"/>
          </p:nvPr>
        </p:nvSpPr>
        <p:spPr>
          <a:xfrm>
            <a:off x="838200" y="1825625"/>
            <a:ext cx="10515600" cy="57754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Tyrystor</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B298DE81-3271-FE9D-6E3F-4D9710BF415C}"/>
              </a:ext>
            </a:extLst>
          </p:cNvPr>
          <p:cNvPicPr>
            <a:picLocks noChangeAspect="1"/>
          </p:cNvPicPr>
          <p:nvPr/>
        </p:nvPicPr>
        <p:blipFill>
          <a:blip r:embed="rId2"/>
          <a:stretch>
            <a:fillRect/>
          </a:stretch>
        </p:blipFill>
        <p:spPr>
          <a:xfrm>
            <a:off x="3394862" y="2025991"/>
            <a:ext cx="5160981" cy="4602259"/>
          </a:xfrm>
          <a:prstGeom prst="rect">
            <a:avLst/>
          </a:prstGeom>
        </p:spPr>
      </p:pic>
      <p:sp>
        <p:nvSpPr>
          <p:cNvPr id="6" name="pole tekstowe 5">
            <a:extLst>
              <a:ext uri="{FF2B5EF4-FFF2-40B4-BE49-F238E27FC236}">
                <a16:creationId xmlns:a16="http://schemas.microsoft.com/office/drawing/2014/main" id="{82C7B74B-01C3-3D1F-BB31-8885FD7F1F93}"/>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93706050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12358C-D833-AE7C-5DCF-1D192FC4DCB6}"/>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7D3A6774-686F-ECD5-0457-D18A7AC9813A}"/>
              </a:ext>
            </a:extLst>
          </p:cNvPr>
          <p:cNvSpPr>
            <a:spLocks noGrp="1"/>
          </p:cNvSpPr>
          <p:nvPr>
            <p:ph idx="1"/>
          </p:nvPr>
        </p:nvSpPr>
        <p:spPr>
          <a:xfrm>
            <a:off x="838200" y="1825625"/>
            <a:ext cx="10515600" cy="52240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Tyrystor</a:t>
            </a:r>
          </a:p>
          <a:p>
            <a:endParaRPr lang="pl-PL" sz="2400" dirty="0">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06B406A1-4005-777C-AD27-3CA7E86FFB86}"/>
              </a:ext>
            </a:extLst>
          </p:cNvPr>
          <p:cNvPicPr>
            <a:picLocks noChangeAspect="1"/>
          </p:cNvPicPr>
          <p:nvPr/>
        </p:nvPicPr>
        <p:blipFill>
          <a:blip r:embed="rId2"/>
          <a:stretch>
            <a:fillRect/>
          </a:stretch>
        </p:blipFill>
        <p:spPr>
          <a:xfrm>
            <a:off x="3113287" y="1765853"/>
            <a:ext cx="6508590" cy="4971840"/>
          </a:xfrm>
          <a:prstGeom prst="rect">
            <a:avLst/>
          </a:prstGeom>
        </p:spPr>
      </p:pic>
      <p:sp>
        <p:nvSpPr>
          <p:cNvPr id="8" name="pole tekstowe 7">
            <a:extLst>
              <a:ext uri="{FF2B5EF4-FFF2-40B4-BE49-F238E27FC236}">
                <a16:creationId xmlns:a16="http://schemas.microsoft.com/office/drawing/2014/main" id="{AB6DAD8A-DFB5-FE82-4577-FED405F6580F}"/>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199570321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842BE8-B0BF-2A2C-FB39-9361D95568CE}"/>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044F7DCC-3AB5-A1E3-9682-1DCA9B059879}"/>
              </a:ext>
            </a:extLst>
          </p:cNvPr>
          <p:cNvSpPr>
            <a:spLocks noGrp="1"/>
          </p:cNvSpPr>
          <p:nvPr>
            <p:ph idx="1"/>
          </p:nvPr>
        </p:nvSpPr>
        <p:spPr>
          <a:xfrm>
            <a:off x="838200" y="1825625"/>
            <a:ext cx="10515600" cy="49483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Tyrystor</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8955ED23-48C8-BC93-5EC3-5CEDD3FF4D51}"/>
              </a:ext>
            </a:extLst>
          </p:cNvPr>
          <p:cNvPicPr>
            <a:picLocks noChangeAspect="1"/>
          </p:cNvPicPr>
          <p:nvPr/>
        </p:nvPicPr>
        <p:blipFill>
          <a:blip r:embed="rId2"/>
          <a:stretch>
            <a:fillRect/>
          </a:stretch>
        </p:blipFill>
        <p:spPr>
          <a:xfrm>
            <a:off x="220038" y="2455399"/>
            <a:ext cx="5473303" cy="4282222"/>
          </a:xfrm>
          <a:prstGeom prst="rect">
            <a:avLst/>
          </a:prstGeom>
        </p:spPr>
      </p:pic>
      <p:pic>
        <p:nvPicPr>
          <p:cNvPr id="6" name="Obraz 5">
            <a:extLst>
              <a:ext uri="{FF2B5EF4-FFF2-40B4-BE49-F238E27FC236}">
                <a16:creationId xmlns:a16="http://schemas.microsoft.com/office/drawing/2014/main" id="{DDA9B0C5-9686-378D-A35F-53A9DE3B0116}"/>
              </a:ext>
            </a:extLst>
          </p:cNvPr>
          <p:cNvPicPr>
            <a:picLocks noChangeAspect="1"/>
          </p:cNvPicPr>
          <p:nvPr/>
        </p:nvPicPr>
        <p:blipFill>
          <a:blip r:embed="rId3"/>
          <a:stretch>
            <a:fillRect/>
          </a:stretch>
        </p:blipFill>
        <p:spPr>
          <a:xfrm>
            <a:off x="6366145" y="2455399"/>
            <a:ext cx="5605817" cy="4282222"/>
          </a:xfrm>
          <a:prstGeom prst="rect">
            <a:avLst/>
          </a:prstGeom>
        </p:spPr>
      </p:pic>
      <p:sp>
        <p:nvSpPr>
          <p:cNvPr id="7" name="pole tekstowe 6">
            <a:extLst>
              <a:ext uri="{FF2B5EF4-FFF2-40B4-BE49-F238E27FC236}">
                <a16:creationId xmlns:a16="http://schemas.microsoft.com/office/drawing/2014/main" id="{BFB3FD73-081D-DDEE-DFD5-4EFAC423EC2C}"/>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46156593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F85B07-9ABC-F5D2-61A5-28B8ACD539D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3075943D-3FC5-31A1-BA30-4C291CE749CB}"/>
              </a:ext>
            </a:extLst>
          </p:cNvPr>
          <p:cNvSpPr>
            <a:spLocks noGrp="1"/>
          </p:cNvSpPr>
          <p:nvPr>
            <p:ph idx="1"/>
          </p:nvPr>
        </p:nvSpPr>
        <p:spPr>
          <a:xfrm>
            <a:off x="838200" y="1825625"/>
            <a:ext cx="10515600" cy="481052"/>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Tyrystor</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B10CB53C-2308-BC90-F274-4DCB142B166C}"/>
              </a:ext>
            </a:extLst>
          </p:cNvPr>
          <p:cNvPicPr>
            <a:picLocks noChangeAspect="1"/>
          </p:cNvPicPr>
          <p:nvPr/>
        </p:nvPicPr>
        <p:blipFill>
          <a:blip r:embed="rId2"/>
          <a:stretch>
            <a:fillRect/>
          </a:stretch>
        </p:blipFill>
        <p:spPr>
          <a:xfrm>
            <a:off x="2183666" y="2341307"/>
            <a:ext cx="7429500" cy="4105275"/>
          </a:xfrm>
          <a:prstGeom prst="rect">
            <a:avLst/>
          </a:prstGeom>
        </p:spPr>
      </p:pic>
    </p:spTree>
    <p:extLst>
      <p:ext uri="{BB962C8B-B14F-4D97-AF65-F5344CB8AC3E}">
        <p14:creationId xmlns:p14="http://schemas.microsoft.com/office/powerpoint/2010/main" val="386290653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FFC5BA-C74F-BDD9-D5E6-700F3D159281}"/>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5C013AA0-BBB6-7CC7-BF4D-B39B0D060AB5}"/>
              </a:ext>
            </a:extLst>
          </p:cNvPr>
          <p:cNvSpPr>
            <a:spLocks noGrp="1"/>
          </p:cNvSpPr>
          <p:nvPr>
            <p:ph idx="1"/>
          </p:nvPr>
        </p:nvSpPr>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Tyrystor</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6822D68C-6237-9BC1-06F0-3165314D4155}"/>
              </a:ext>
            </a:extLst>
          </p:cNvPr>
          <p:cNvPicPr>
            <a:picLocks noChangeAspect="1"/>
          </p:cNvPicPr>
          <p:nvPr/>
        </p:nvPicPr>
        <p:blipFill>
          <a:blip r:embed="rId2"/>
          <a:stretch>
            <a:fillRect/>
          </a:stretch>
        </p:blipFill>
        <p:spPr>
          <a:xfrm>
            <a:off x="3008560" y="2327931"/>
            <a:ext cx="6174880" cy="4016531"/>
          </a:xfrm>
          <a:prstGeom prst="rect">
            <a:avLst/>
          </a:prstGeom>
        </p:spPr>
      </p:pic>
      <p:sp>
        <p:nvSpPr>
          <p:cNvPr id="6" name="pole tekstowe 5">
            <a:extLst>
              <a:ext uri="{FF2B5EF4-FFF2-40B4-BE49-F238E27FC236}">
                <a16:creationId xmlns:a16="http://schemas.microsoft.com/office/drawing/2014/main" id="{5FCC0910-D43B-0381-FCF9-AFF7E42509AE}"/>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40269177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C10D19-E7A2-5411-1113-4CEA0CDFF3B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C6C5F059-67B7-BDFF-8F29-11E92E28C0FF}"/>
              </a:ext>
            </a:extLst>
          </p:cNvPr>
          <p:cNvSpPr>
            <a:spLocks noGrp="1"/>
          </p:cNvSpPr>
          <p:nvPr>
            <p:ph idx="1"/>
          </p:nvPr>
        </p:nvSpPr>
        <p:spPr>
          <a:xfrm>
            <a:off x="838200" y="1825625"/>
            <a:ext cx="10515600" cy="536192"/>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Tranzystor MOSFET</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4DC2705-12A1-47A2-3A93-2DDF399B93BD}"/>
              </a:ext>
            </a:extLst>
          </p:cNvPr>
          <p:cNvPicPr>
            <a:picLocks noChangeAspect="1"/>
          </p:cNvPicPr>
          <p:nvPr/>
        </p:nvPicPr>
        <p:blipFill>
          <a:blip r:embed="rId2"/>
          <a:stretch>
            <a:fillRect/>
          </a:stretch>
        </p:blipFill>
        <p:spPr>
          <a:xfrm>
            <a:off x="2412362" y="2552867"/>
            <a:ext cx="6705600" cy="3571875"/>
          </a:xfrm>
          <a:prstGeom prst="rect">
            <a:avLst/>
          </a:prstGeom>
        </p:spPr>
      </p:pic>
      <p:sp>
        <p:nvSpPr>
          <p:cNvPr id="6" name="pole tekstowe 5">
            <a:extLst>
              <a:ext uri="{FF2B5EF4-FFF2-40B4-BE49-F238E27FC236}">
                <a16:creationId xmlns:a16="http://schemas.microsoft.com/office/drawing/2014/main" id="{AA003422-9301-49E9-A883-5419ABFE6EEE}"/>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138708539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C8377A-1F2D-4E6F-3D0E-03031676D2FA}"/>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760D0F62-F24C-6BA8-01D9-EBF7E67AFEC7}"/>
              </a:ext>
            </a:extLst>
          </p:cNvPr>
          <p:cNvSpPr>
            <a:spLocks noGrp="1"/>
          </p:cNvSpPr>
          <p:nvPr>
            <p:ph idx="1"/>
          </p:nvPr>
        </p:nvSpPr>
        <p:spPr>
          <a:xfrm>
            <a:off x="838200" y="1825625"/>
            <a:ext cx="10515600" cy="53159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Tranzystor MOSFET</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2DCE02AE-FE91-2F77-9A5D-3497F41997C5}"/>
              </a:ext>
            </a:extLst>
          </p:cNvPr>
          <p:cNvPicPr>
            <a:picLocks noChangeAspect="1"/>
          </p:cNvPicPr>
          <p:nvPr/>
        </p:nvPicPr>
        <p:blipFill>
          <a:blip r:embed="rId2"/>
          <a:stretch>
            <a:fillRect/>
          </a:stretch>
        </p:blipFill>
        <p:spPr>
          <a:xfrm>
            <a:off x="2589389" y="2357222"/>
            <a:ext cx="6646512" cy="4409072"/>
          </a:xfrm>
          <a:prstGeom prst="rect">
            <a:avLst/>
          </a:prstGeom>
        </p:spPr>
      </p:pic>
      <p:sp>
        <p:nvSpPr>
          <p:cNvPr id="6" name="pole tekstowe 5">
            <a:extLst>
              <a:ext uri="{FF2B5EF4-FFF2-40B4-BE49-F238E27FC236}">
                <a16:creationId xmlns:a16="http://schemas.microsoft.com/office/drawing/2014/main" id="{AB394116-00A0-305D-8413-2BD592AFBFF4}"/>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26221286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78E4BE-7EBB-6C9F-0E11-E1CE35F4751C}"/>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FAC85146-8D20-4373-8DA7-407A23FACD71}"/>
              </a:ext>
            </a:extLst>
          </p:cNvPr>
          <p:cNvSpPr>
            <a:spLocks noGrp="1"/>
          </p:cNvSpPr>
          <p:nvPr>
            <p:ph idx="1"/>
          </p:nvPr>
        </p:nvSpPr>
        <p:spPr>
          <a:xfrm>
            <a:off x="838200" y="1825625"/>
            <a:ext cx="10515600" cy="504027"/>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Tranzystor MOSFET</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B52E8894-F940-B961-9AB6-D86EE91573E5}"/>
              </a:ext>
            </a:extLst>
          </p:cNvPr>
          <p:cNvPicPr>
            <a:picLocks noChangeAspect="1"/>
          </p:cNvPicPr>
          <p:nvPr/>
        </p:nvPicPr>
        <p:blipFill>
          <a:blip r:embed="rId2"/>
          <a:stretch>
            <a:fillRect/>
          </a:stretch>
        </p:blipFill>
        <p:spPr>
          <a:xfrm>
            <a:off x="2535827" y="2344814"/>
            <a:ext cx="6805757" cy="4148061"/>
          </a:xfrm>
          <a:prstGeom prst="rect">
            <a:avLst/>
          </a:prstGeom>
        </p:spPr>
      </p:pic>
    </p:spTree>
    <p:extLst>
      <p:ext uri="{BB962C8B-B14F-4D97-AF65-F5344CB8AC3E}">
        <p14:creationId xmlns:p14="http://schemas.microsoft.com/office/powerpoint/2010/main" val="3176177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88D9CB-26CB-7354-C39D-4E61D1E43559}"/>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Moduł 1: Wprowadzenie i podstawy teorii obwodów</a:t>
            </a:r>
          </a:p>
        </p:txBody>
      </p:sp>
      <p:sp>
        <p:nvSpPr>
          <p:cNvPr id="3" name="Symbol zastępczy zawartości 2">
            <a:extLst>
              <a:ext uri="{FF2B5EF4-FFF2-40B4-BE49-F238E27FC236}">
                <a16:creationId xmlns:a16="http://schemas.microsoft.com/office/drawing/2014/main" id="{42A623EB-2CEC-3AF9-571B-77BC09E0C111}"/>
              </a:ext>
            </a:extLst>
          </p:cNvPr>
          <p:cNvSpPr>
            <a:spLocks noGrp="1"/>
          </p:cNvSpPr>
          <p:nvPr>
            <p:ph idx="1"/>
          </p:nvPr>
        </p:nvSpPr>
        <p:spPr/>
        <p:txBody>
          <a:bodyPr>
            <a:normAutofit/>
          </a:bodyPr>
          <a:lstStyle/>
          <a:p>
            <a:pPr algn="just">
              <a:buFont typeface="+mj-lt"/>
              <a:buAutoNum type="arabicPeriod"/>
            </a:pPr>
            <a:r>
              <a:rPr lang="pl-PL" sz="2400" dirty="0">
                <a:latin typeface="Times New Roman" panose="02020603050405020304" pitchFamily="18" charset="0"/>
                <a:cs typeface="Times New Roman" panose="02020603050405020304" pitchFamily="18" charset="0"/>
              </a:rPr>
              <a:t> Wprowadzenie do kursu, cel i zakres szkolenia </a:t>
            </a:r>
          </a:p>
          <a:p>
            <a:pPr algn="just">
              <a:buFont typeface="+mj-lt"/>
              <a:buAutoNum type="arabicPeriod"/>
            </a:pPr>
            <a:r>
              <a:rPr lang="pl-PL" sz="2400" dirty="0">
                <a:latin typeface="Times New Roman" panose="02020603050405020304" pitchFamily="18" charset="0"/>
                <a:cs typeface="Times New Roman" panose="02020603050405020304" pitchFamily="18" charset="0"/>
              </a:rPr>
              <a:t> Podstawowe pojęcia fizyczne: prąd, napięcie, moc, energia, rezystancja, reaktancja, impedancja, analiza harmonicznych w przebiegach odkształconych napięć i prądów (podstawowe pojęcia do wykorzystania w praktyce) </a:t>
            </a:r>
          </a:p>
          <a:p>
            <a:pPr algn="just">
              <a:buFont typeface="+mj-lt"/>
              <a:buAutoNum type="arabicPeriod"/>
            </a:pPr>
            <a:r>
              <a:rPr lang="pl-PL" sz="2400" dirty="0">
                <a:latin typeface="Times New Roman" panose="02020603050405020304" pitchFamily="18" charset="0"/>
                <a:cs typeface="Times New Roman" panose="02020603050405020304" pitchFamily="18" charset="0"/>
              </a:rPr>
              <a:t> Elementy obwodów: źródła napięcia/prądu, obwód nierozgałęziony i obwód rozgałęziony, rezystory, kondensatory, cewki </a:t>
            </a:r>
          </a:p>
          <a:p>
            <a:pPr algn="just">
              <a:buFont typeface="+mj-lt"/>
              <a:buAutoNum type="arabicPeriod"/>
            </a:pPr>
            <a:r>
              <a:rPr lang="pl-PL" sz="2400" dirty="0">
                <a:latin typeface="Times New Roman" panose="02020603050405020304" pitchFamily="18" charset="0"/>
                <a:cs typeface="Times New Roman" panose="02020603050405020304" pitchFamily="18" charset="0"/>
              </a:rPr>
              <a:t> Prawo Kirchhoffa i Prawo Ohma </a:t>
            </a:r>
          </a:p>
          <a:p>
            <a:pPr algn="just">
              <a:buFont typeface="+mj-lt"/>
              <a:buAutoNum type="arabicPeriod"/>
            </a:pPr>
            <a:r>
              <a:rPr lang="pl-PL" sz="2400" dirty="0">
                <a:latin typeface="Times New Roman" panose="02020603050405020304" pitchFamily="18" charset="0"/>
                <a:cs typeface="Times New Roman" panose="02020603050405020304" pitchFamily="18" charset="0"/>
              </a:rPr>
              <a:t> Symbole i schematy elektryczne – odczytywanie i rysowanie </a:t>
            </a:r>
          </a:p>
          <a:p>
            <a:pPr algn="just">
              <a:buFont typeface="+mj-lt"/>
              <a:buAutoNum type="arabicPeriod"/>
            </a:pPr>
            <a:r>
              <a:rPr lang="pl-PL" sz="2400" dirty="0">
                <a:latin typeface="Times New Roman" panose="02020603050405020304" pitchFamily="18" charset="0"/>
                <a:cs typeface="Times New Roman" panose="02020603050405020304" pitchFamily="18" charset="0"/>
              </a:rPr>
              <a:t> Metody analizy obwodów: metoda oczkowa, metoda węzłowa </a:t>
            </a:r>
          </a:p>
          <a:p>
            <a:pPr algn="just">
              <a:buFont typeface="+mj-lt"/>
              <a:buAutoNum type="arabicPeriod"/>
            </a:pPr>
            <a:r>
              <a:rPr lang="pl-PL" sz="2400" dirty="0">
                <a:latin typeface="Times New Roman" panose="02020603050405020304" pitchFamily="18" charset="0"/>
                <a:cs typeface="Times New Roman" panose="02020603050405020304" pitchFamily="18" charset="0"/>
              </a:rPr>
              <a:t> Obwody RLC </a:t>
            </a:r>
          </a:p>
          <a:p>
            <a:pPr marL="0" indent="0" algn="just">
              <a:buNone/>
            </a:pP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2789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36A6D-B8EF-032A-8B89-7F486F33959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50F6B2F-CDE2-403A-1DFB-11DF01C61AE2}"/>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czynna</a:t>
            </a:r>
          </a:p>
        </p:txBody>
      </p:sp>
      <p:sp>
        <p:nvSpPr>
          <p:cNvPr id="6" name="Symbol zastępczy zawartości 2">
            <a:extLst>
              <a:ext uri="{FF2B5EF4-FFF2-40B4-BE49-F238E27FC236}">
                <a16:creationId xmlns:a16="http://schemas.microsoft.com/office/drawing/2014/main" id="{0EEC7927-5086-C173-26A9-5FA4AB536B3D}"/>
              </a:ext>
            </a:extLst>
          </p:cNvPr>
          <p:cNvSpPr txBox="1">
            <a:spLocks/>
          </p:cNvSpPr>
          <p:nvPr/>
        </p:nvSpPr>
        <p:spPr>
          <a:xfrm>
            <a:off x="745435" y="1543164"/>
            <a:ext cx="10515600" cy="895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a:latin typeface="Times New Roman" panose="02020603050405020304" pitchFamily="18" charset="0"/>
                <a:cs typeface="Times New Roman" panose="02020603050405020304" pitchFamily="18" charset="0"/>
              </a:rPr>
              <a:t>Podstawmy je do wzoru:</a:t>
            </a:r>
          </a:p>
        </p:txBody>
      </p:sp>
      <p:pic>
        <p:nvPicPr>
          <p:cNvPr id="8" name="Obraz 7">
            <a:extLst>
              <a:ext uri="{FF2B5EF4-FFF2-40B4-BE49-F238E27FC236}">
                <a16:creationId xmlns:a16="http://schemas.microsoft.com/office/drawing/2014/main" id="{A8BC6BC6-EC92-F294-DE5D-FB29944767AB}"/>
              </a:ext>
            </a:extLst>
          </p:cNvPr>
          <p:cNvPicPr>
            <a:picLocks noChangeAspect="1"/>
          </p:cNvPicPr>
          <p:nvPr/>
        </p:nvPicPr>
        <p:blipFill>
          <a:blip r:embed="rId2"/>
          <a:stretch>
            <a:fillRect/>
          </a:stretch>
        </p:blipFill>
        <p:spPr>
          <a:xfrm>
            <a:off x="3739391" y="1817963"/>
            <a:ext cx="2619375" cy="695325"/>
          </a:xfrm>
          <a:prstGeom prst="rect">
            <a:avLst/>
          </a:prstGeom>
        </p:spPr>
      </p:pic>
      <p:sp>
        <p:nvSpPr>
          <p:cNvPr id="9" name="Symbol zastępczy zawartości 2">
            <a:extLst>
              <a:ext uri="{FF2B5EF4-FFF2-40B4-BE49-F238E27FC236}">
                <a16:creationId xmlns:a16="http://schemas.microsoft.com/office/drawing/2014/main" id="{0D4D61F1-EEB7-2FAF-8F5F-CB9ADF7A15F9}"/>
              </a:ext>
            </a:extLst>
          </p:cNvPr>
          <p:cNvSpPr txBox="1">
            <a:spLocks/>
          </p:cNvSpPr>
          <p:nvPr/>
        </p:nvSpPr>
        <p:spPr>
          <a:xfrm>
            <a:off x="745435" y="5083703"/>
            <a:ext cx="10515600" cy="8311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2000" dirty="0">
                <a:latin typeface="Times New Roman" panose="02020603050405020304" pitchFamily="18" charset="0"/>
                <a:cs typeface="Times New Roman" panose="02020603050405020304" pitchFamily="18" charset="0"/>
              </a:rPr>
              <a:t>Składowa oznaczona na czerwono stanowi chwilową wartość mocy czynnej. W praktyce zazwyczaj operujemy wartościami średnimi. Wówczas wartość mocy czynnej określamy wzorem:</a:t>
            </a:r>
          </a:p>
        </p:txBody>
      </p:sp>
      <p:pic>
        <p:nvPicPr>
          <p:cNvPr id="11" name="Obraz 10">
            <a:extLst>
              <a:ext uri="{FF2B5EF4-FFF2-40B4-BE49-F238E27FC236}">
                <a16:creationId xmlns:a16="http://schemas.microsoft.com/office/drawing/2014/main" id="{4234068E-B830-126D-C453-3DE10544E0E1}"/>
              </a:ext>
            </a:extLst>
          </p:cNvPr>
          <p:cNvPicPr>
            <a:picLocks noChangeAspect="1"/>
          </p:cNvPicPr>
          <p:nvPr/>
        </p:nvPicPr>
        <p:blipFill>
          <a:blip r:embed="rId3"/>
          <a:stretch>
            <a:fillRect/>
          </a:stretch>
        </p:blipFill>
        <p:spPr>
          <a:xfrm>
            <a:off x="640660" y="2819043"/>
            <a:ext cx="10725150" cy="2152650"/>
          </a:xfrm>
          <a:prstGeom prst="rect">
            <a:avLst/>
          </a:prstGeom>
        </p:spPr>
      </p:pic>
      <p:sp>
        <p:nvSpPr>
          <p:cNvPr id="3" name="Prostokąt 2">
            <a:extLst>
              <a:ext uri="{FF2B5EF4-FFF2-40B4-BE49-F238E27FC236}">
                <a16:creationId xmlns:a16="http://schemas.microsoft.com/office/drawing/2014/main" id="{EE337C7C-1C87-16B9-153F-4AAE9D6FB1CB}"/>
              </a:ext>
            </a:extLst>
          </p:cNvPr>
          <p:cNvSpPr/>
          <p:nvPr/>
        </p:nvSpPr>
        <p:spPr>
          <a:xfrm>
            <a:off x="1859722" y="3339548"/>
            <a:ext cx="3984487" cy="6007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sp>
        <p:nvSpPr>
          <p:cNvPr id="5" name="Prostokąt 4">
            <a:extLst>
              <a:ext uri="{FF2B5EF4-FFF2-40B4-BE49-F238E27FC236}">
                <a16:creationId xmlns:a16="http://schemas.microsoft.com/office/drawing/2014/main" id="{DA94D860-49E1-F5E5-0839-09557078BE95}"/>
              </a:ext>
            </a:extLst>
          </p:cNvPr>
          <p:cNvSpPr/>
          <p:nvPr/>
        </p:nvSpPr>
        <p:spPr>
          <a:xfrm>
            <a:off x="1859722" y="3982278"/>
            <a:ext cx="4744278" cy="8503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pic>
        <p:nvPicPr>
          <p:cNvPr id="10" name="Obraz 9">
            <a:extLst>
              <a:ext uri="{FF2B5EF4-FFF2-40B4-BE49-F238E27FC236}">
                <a16:creationId xmlns:a16="http://schemas.microsoft.com/office/drawing/2014/main" id="{3A00D2FA-051B-0C54-17FB-27AD69466CC9}"/>
              </a:ext>
            </a:extLst>
          </p:cNvPr>
          <p:cNvPicPr>
            <a:picLocks noChangeAspect="1"/>
          </p:cNvPicPr>
          <p:nvPr/>
        </p:nvPicPr>
        <p:blipFill>
          <a:blip r:embed="rId4"/>
          <a:stretch>
            <a:fillRect/>
          </a:stretch>
        </p:blipFill>
        <p:spPr>
          <a:xfrm>
            <a:off x="930965" y="5914887"/>
            <a:ext cx="2533650" cy="638175"/>
          </a:xfrm>
          <a:prstGeom prst="rect">
            <a:avLst/>
          </a:prstGeom>
        </p:spPr>
      </p:pic>
      <p:pic>
        <p:nvPicPr>
          <p:cNvPr id="15" name="Obraz 14">
            <a:extLst>
              <a:ext uri="{FF2B5EF4-FFF2-40B4-BE49-F238E27FC236}">
                <a16:creationId xmlns:a16="http://schemas.microsoft.com/office/drawing/2014/main" id="{08B5B8EB-3383-BEF7-4179-4FC718BF5741}"/>
              </a:ext>
            </a:extLst>
          </p:cNvPr>
          <p:cNvPicPr>
            <a:picLocks noChangeAspect="1"/>
          </p:cNvPicPr>
          <p:nvPr/>
        </p:nvPicPr>
        <p:blipFill>
          <a:blip r:embed="rId5"/>
          <a:stretch>
            <a:fillRect/>
          </a:stretch>
        </p:blipFill>
        <p:spPr>
          <a:xfrm>
            <a:off x="3605807" y="5645326"/>
            <a:ext cx="1690645" cy="1177298"/>
          </a:xfrm>
          <a:prstGeom prst="rect">
            <a:avLst/>
          </a:prstGeom>
        </p:spPr>
      </p:pic>
      <p:sp>
        <p:nvSpPr>
          <p:cNvPr id="16" name="Symbol zastępczy zawartości 2">
            <a:extLst>
              <a:ext uri="{FF2B5EF4-FFF2-40B4-BE49-F238E27FC236}">
                <a16:creationId xmlns:a16="http://schemas.microsoft.com/office/drawing/2014/main" id="{2933A13C-2BB0-4C56-CDBF-2F508DEFDD44}"/>
              </a:ext>
            </a:extLst>
          </p:cNvPr>
          <p:cNvSpPr txBox="1">
            <a:spLocks/>
          </p:cNvSpPr>
          <p:nvPr/>
        </p:nvSpPr>
        <p:spPr>
          <a:xfrm>
            <a:off x="5349599" y="5907834"/>
            <a:ext cx="6842401" cy="8311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000" dirty="0">
                <a:latin typeface="Times New Roman" panose="02020603050405020304" pitchFamily="18" charset="0"/>
                <a:cs typeface="Times New Roman" panose="02020603050405020304" pitchFamily="18" charset="0"/>
              </a:rPr>
              <a:t>Rysunek przedstawia przykładowy przebieg napięcia i prądu. Widzimy także czym jest przesunięcie fazowe z naszego wzoru.</a:t>
            </a:r>
          </a:p>
        </p:txBody>
      </p:sp>
    </p:spTree>
    <p:extLst>
      <p:ext uri="{BB962C8B-B14F-4D97-AF65-F5344CB8AC3E}">
        <p14:creationId xmlns:p14="http://schemas.microsoft.com/office/powerpoint/2010/main" val="110198548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7C6440-9E93-B7E8-9518-EEC423B14A6E}"/>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C23B3218-CC2A-EDE5-90A9-626FAE760316}"/>
              </a:ext>
            </a:extLst>
          </p:cNvPr>
          <p:cNvSpPr>
            <a:spLocks noGrp="1"/>
          </p:cNvSpPr>
          <p:nvPr>
            <p:ph idx="1"/>
          </p:nvPr>
        </p:nvSpPr>
        <p:spPr>
          <a:xfrm>
            <a:off x="838200" y="1825625"/>
            <a:ext cx="10515600" cy="527002"/>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Tranzystor MOSFET</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F6C958B-D1FD-3BE4-B263-B8559F5A324F}"/>
              </a:ext>
            </a:extLst>
          </p:cNvPr>
          <p:cNvPicPr>
            <a:picLocks noChangeAspect="1"/>
          </p:cNvPicPr>
          <p:nvPr/>
        </p:nvPicPr>
        <p:blipFill>
          <a:blip r:embed="rId2"/>
          <a:stretch>
            <a:fillRect/>
          </a:stretch>
        </p:blipFill>
        <p:spPr>
          <a:xfrm>
            <a:off x="3039695" y="2352627"/>
            <a:ext cx="6112609" cy="3980125"/>
          </a:xfrm>
          <a:prstGeom prst="rect">
            <a:avLst/>
          </a:prstGeom>
        </p:spPr>
      </p:pic>
      <p:sp>
        <p:nvSpPr>
          <p:cNvPr id="6" name="pole tekstowe 5">
            <a:extLst>
              <a:ext uri="{FF2B5EF4-FFF2-40B4-BE49-F238E27FC236}">
                <a16:creationId xmlns:a16="http://schemas.microsoft.com/office/drawing/2014/main" id="{F46137CE-92DA-9752-CA79-5A1076B96D64}"/>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19120762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FA9501-426E-F3BB-BF45-9B6ACDD60EE7}"/>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2E18C6FF-D9C1-99DB-B466-AD4C36A2D08A}"/>
              </a:ext>
            </a:extLst>
          </p:cNvPr>
          <p:cNvSpPr>
            <a:spLocks noGrp="1"/>
          </p:cNvSpPr>
          <p:nvPr>
            <p:ph idx="1"/>
          </p:nvPr>
        </p:nvSpPr>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Tranzystor MOSFET</a:t>
            </a:r>
          </a:p>
          <a:p>
            <a:endParaRPr lang="pl-PL" sz="2400" dirty="0">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CC5D38B9-E209-3C4D-D612-B48A1989BBA0}"/>
              </a:ext>
            </a:extLst>
          </p:cNvPr>
          <p:cNvPicPr>
            <a:picLocks noChangeAspect="1"/>
          </p:cNvPicPr>
          <p:nvPr/>
        </p:nvPicPr>
        <p:blipFill>
          <a:blip r:embed="rId2"/>
          <a:stretch>
            <a:fillRect/>
          </a:stretch>
        </p:blipFill>
        <p:spPr>
          <a:xfrm>
            <a:off x="131005" y="2439932"/>
            <a:ext cx="5531179" cy="4304700"/>
          </a:xfrm>
          <a:prstGeom prst="rect">
            <a:avLst/>
          </a:prstGeom>
        </p:spPr>
      </p:pic>
      <p:pic>
        <p:nvPicPr>
          <p:cNvPr id="9" name="Obraz 8">
            <a:extLst>
              <a:ext uri="{FF2B5EF4-FFF2-40B4-BE49-F238E27FC236}">
                <a16:creationId xmlns:a16="http://schemas.microsoft.com/office/drawing/2014/main" id="{0D4A2487-210A-9CE0-4998-73D0D5D028D3}"/>
              </a:ext>
            </a:extLst>
          </p:cNvPr>
          <p:cNvPicPr>
            <a:picLocks noChangeAspect="1"/>
          </p:cNvPicPr>
          <p:nvPr/>
        </p:nvPicPr>
        <p:blipFill>
          <a:blip r:embed="rId3"/>
          <a:stretch>
            <a:fillRect/>
          </a:stretch>
        </p:blipFill>
        <p:spPr>
          <a:xfrm>
            <a:off x="6137690" y="2172632"/>
            <a:ext cx="5467350" cy="4572000"/>
          </a:xfrm>
          <a:prstGeom prst="rect">
            <a:avLst/>
          </a:prstGeom>
        </p:spPr>
      </p:pic>
    </p:spTree>
    <p:extLst>
      <p:ext uri="{BB962C8B-B14F-4D97-AF65-F5344CB8AC3E}">
        <p14:creationId xmlns:p14="http://schemas.microsoft.com/office/powerpoint/2010/main" val="414256378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C5C4C2-B6E8-EBB8-FBE5-83DF7605C4C6}"/>
              </a:ext>
            </a:extLst>
          </p:cNvPr>
          <p:cNvSpPr>
            <a:spLocks noGrp="1"/>
          </p:cNvSpPr>
          <p:nvPr>
            <p:ph type="title"/>
          </p:nvPr>
        </p:nvSpPr>
        <p:spPr/>
        <p:txBody>
          <a:bodyPr/>
          <a:lstStyle/>
          <a:p>
            <a:pPr marL="0" indent="0" algn="ctr">
              <a:buNone/>
            </a:pPr>
            <a:r>
              <a:rPr lang="pl-PL" dirty="0">
                <a:latin typeface="Times New Roman" panose="02020603050405020304" pitchFamily="18" charset="0"/>
                <a:cs typeface="Times New Roman" panose="02020603050405020304" pitchFamily="18" charset="0"/>
              </a:rPr>
              <a:t>Prostownik diodowy</a:t>
            </a:r>
          </a:p>
        </p:txBody>
      </p:sp>
      <p:pic>
        <p:nvPicPr>
          <p:cNvPr id="9" name="Obraz 8">
            <a:extLst>
              <a:ext uri="{FF2B5EF4-FFF2-40B4-BE49-F238E27FC236}">
                <a16:creationId xmlns:a16="http://schemas.microsoft.com/office/drawing/2014/main" id="{661975CE-B5CE-E781-F5AB-A59ABAE6A8F2}"/>
              </a:ext>
            </a:extLst>
          </p:cNvPr>
          <p:cNvPicPr>
            <a:picLocks noChangeAspect="1"/>
          </p:cNvPicPr>
          <p:nvPr/>
        </p:nvPicPr>
        <p:blipFill>
          <a:blip r:embed="rId2"/>
          <a:stretch>
            <a:fillRect/>
          </a:stretch>
        </p:blipFill>
        <p:spPr>
          <a:xfrm>
            <a:off x="1718791" y="1539317"/>
            <a:ext cx="7925653" cy="4731555"/>
          </a:xfrm>
          <a:prstGeom prst="rect">
            <a:avLst/>
          </a:prstGeom>
        </p:spPr>
      </p:pic>
      <p:sp>
        <p:nvSpPr>
          <p:cNvPr id="12" name="pole tekstowe 11">
            <a:extLst>
              <a:ext uri="{FF2B5EF4-FFF2-40B4-BE49-F238E27FC236}">
                <a16:creationId xmlns:a16="http://schemas.microsoft.com/office/drawing/2014/main" id="{DDD55F76-30B7-688C-93CB-375B584EDB6A}"/>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58214765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539268A-F8F1-8C31-3E10-CBD95E42C7D7}"/>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Prostownik diodowy</a:t>
            </a:r>
          </a:p>
        </p:txBody>
      </p:sp>
      <p:pic>
        <p:nvPicPr>
          <p:cNvPr id="7" name="Obraz 6">
            <a:extLst>
              <a:ext uri="{FF2B5EF4-FFF2-40B4-BE49-F238E27FC236}">
                <a16:creationId xmlns:a16="http://schemas.microsoft.com/office/drawing/2014/main" id="{3CAF2B78-339D-8877-BED9-19AD48FBAF86}"/>
              </a:ext>
            </a:extLst>
          </p:cNvPr>
          <p:cNvPicPr>
            <a:picLocks noChangeAspect="1"/>
          </p:cNvPicPr>
          <p:nvPr/>
        </p:nvPicPr>
        <p:blipFill>
          <a:blip r:embed="rId2"/>
          <a:stretch>
            <a:fillRect/>
          </a:stretch>
        </p:blipFill>
        <p:spPr>
          <a:xfrm>
            <a:off x="5640475" y="2176677"/>
            <a:ext cx="6305550" cy="3276600"/>
          </a:xfrm>
          <a:prstGeom prst="rect">
            <a:avLst/>
          </a:prstGeom>
        </p:spPr>
      </p:pic>
      <p:pic>
        <p:nvPicPr>
          <p:cNvPr id="8" name="Obraz 7">
            <a:extLst>
              <a:ext uri="{FF2B5EF4-FFF2-40B4-BE49-F238E27FC236}">
                <a16:creationId xmlns:a16="http://schemas.microsoft.com/office/drawing/2014/main" id="{F9922743-23CB-6346-924E-AE65DAB5730F}"/>
              </a:ext>
            </a:extLst>
          </p:cNvPr>
          <p:cNvPicPr>
            <a:picLocks noChangeAspect="1"/>
          </p:cNvPicPr>
          <p:nvPr/>
        </p:nvPicPr>
        <p:blipFill>
          <a:blip r:embed="rId3"/>
          <a:stretch>
            <a:fillRect/>
          </a:stretch>
        </p:blipFill>
        <p:spPr>
          <a:xfrm>
            <a:off x="240876" y="2338843"/>
            <a:ext cx="5110723" cy="3051063"/>
          </a:xfrm>
          <a:prstGeom prst="rect">
            <a:avLst/>
          </a:prstGeom>
        </p:spPr>
      </p:pic>
      <p:sp>
        <p:nvSpPr>
          <p:cNvPr id="11" name="pole tekstowe 10">
            <a:extLst>
              <a:ext uri="{FF2B5EF4-FFF2-40B4-BE49-F238E27FC236}">
                <a16:creationId xmlns:a16="http://schemas.microsoft.com/office/drawing/2014/main" id="{E7920760-D00C-472D-0BCD-36B614847F5E}"/>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418079894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85D4A-8B14-453C-3CA3-71A62CF1EE56}"/>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Prostownik diodowy</a:t>
            </a:r>
          </a:p>
        </p:txBody>
      </p:sp>
      <p:pic>
        <p:nvPicPr>
          <p:cNvPr id="5" name="Obraz 4">
            <a:extLst>
              <a:ext uri="{FF2B5EF4-FFF2-40B4-BE49-F238E27FC236}">
                <a16:creationId xmlns:a16="http://schemas.microsoft.com/office/drawing/2014/main" id="{4044EB4B-2800-816A-4C85-51F2BD78FC27}"/>
              </a:ext>
            </a:extLst>
          </p:cNvPr>
          <p:cNvPicPr>
            <a:picLocks noChangeAspect="1"/>
          </p:cNvPicPr>
          <p:nvPr/>
        </p:nvPicPr>
        <p:blipFill>
          <a:blip r:embed="rId2"/>
          <a:stretch>
            <a:fillRect/>
          </a:stretch>
        </p:blipFill>
        <p:spPr>
          <a:xfrm>
            <a:off x="6655666" y="1479582"/>
            <a:ext cx="5341813" cy="5160333"/>
          </a:xfrm>
          <a:prstGeom prst="rect">
            <a:avLst/>
          </a:prstGeom>
        </p:spPr>
      </p:pic>
      <p:pic>
        <p:nvPicPr>
          <p:cNvPr id="8" name="Obraz 7">
            <a:extLst>
              <a:ext uri="{FF2B5EF4-FFF2-40B4-BE49-F238E27FC236}">
                <a16:creationId xmlns:a16="http://schemas.microsoft.com/office/drawing/2014/main" id="{B2091B9D-16EA-E1D8-A46A-D469332BF6F1}"/>
              </a:ext>
            </a:extLst>
          </p:cNvPr>
          <p:cNvPicPr>
            <a:picLocks noChangeAspect="1"/>
          </p:cNvPicPr>
          <p:nvPr/>
        </p:nvPicPr>
        <p:blipFill>
          <a:blip r:embed="rId3"/>
          <a:stretch>
            <a:fillRect/>
          </a:stretch>
        </p:blipFill>
        <p:spPr>
          <a:xfrm>
            <a:off x="135290" y="3363315"/>
            <a:ext cx="6305550" cy="3276600"/>
          </a:xfrm>
          <a:prstGeom prst="rect">
            <a:avLst/>
          </a:prstGeom>
        </p:spPr>
      </p:pic>
      <p:pic>
        <p:nvPicPr>
          <p:cNvPr id="9" name="Obraz 8">
            <a:extLst>
              <a:ext uri="{FF2B5EF4-FFF2-40B4-BE49-F238E27FC236}">
                <a16:creationId xmlns:a16="http://schemas.microsoft.com/office/drawing/2014/main" id="{63D49B01-4F8D-17CC-2466-F1C77F37DB34}"/>
              </a:ext>
            </a:extLst>
          </p:cNvPr>
          <p:cNvPicPr>
            <a:picLocks noChangeAspect="1"/>
          </p:cNvPicPr>
          <p:nvPr/>
        </p:nvPicPr>
        <p:blipFill>
          <a:blip r:embed="rId4"/>
          <a:stretch>
            <a:fillRect/>
          </a:stretch>
        </p:blipFill>
        <p:spPr>
          <a:xfrm>
            <a:off x="1563824" y="1430622"/>
            <a:ext cx="3201166" cy="1911072"/>
          </a:xfrm>
          <a:prstGeom prst="rect">
            <a:avLst/>
          </a:prstGeom>
        </p:spPr>
      </p:pic>
      <p:sp>
        <p:nvSpPr>
          <p:cNvPr id="10" name="pole tekstowe 9">
            <a:extLst>
              <a:ext uri="{FF2B5EF4-FFF2-40B4-BE49-F238E27FC236}">
                <a16:creationId xmlns:a16="http://schemas.microsoft.com/office/drawing/2014/main" id="{0AE050F2-961D-9EE8-A5C9-F1BDB3028BE0}"/>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51875110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ACB195-048C-99C0-3547-BB75DF9184F6}"/>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Prostownik diodowy</a:t>
            </a:r>
          </a:p>
        </p:txBody>
      </p:sp>
      <p:pic>
        <p:nvPicPr>
          <p:cNvPr id="5" name="Obraz 4">
            <a:extLst>
              <a:ext uri="{FF2B5EF4-FFF2-40B4-BE49-F238E27FC236}">
                <a16:creationId xmlns:a16="http://schemas.microsoft.com/office/drawing/2014/main" id="{E389068C-06F1-F177-7708-B1B0C75B73E2}"/>
              </a:ext>
            </a:extLst>
          </p:cNvPr>
          <p:cNvPicPr>
            <a:picLocks noChangeAspect="1"/>
          </p:cNvPicPr>
          <p:nvPr/>
        </p:nvPicPr>
        <p:blipFill>
          <a:blip r:embed="rId2"/>
          <a:stretch>
            <a:fillRect/>
          </a:stretch>
        </p:blipFill>
        <p:spPr>
          <a:xfrm>
            <a:off x="3013825" y="1765812"/>
            <a:ext cx="5848350" cy="4495800"/>
          </a:xfrm>
          <a:prstGeom prst="rect">
            <a:avLst/>
          </a:prstGeom>
        </p:spPr>
      </p:pic>
      <p:sp>
        <p:nvSpPr>
          <p:cNvPr id="10" name="pole tekstowe 9">
            <a:extLst>
              <a:ext uri="{FF2B5EF4-FFF2-40B4-BE49-F238E27FC236}">
                <a16:creationId xmlns:a16="http://schemas.microsoft.com/office/drawing/2014/main" id="{DA256681-64F6-2135-E0DF-0DCE3F376645}"/>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82372443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D7FAE6-054B-1A83-0DE6-1839AE60763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Prostownik diodowy</a:t>
            </a:r>
          </a:p>
        </p:txBody>
      </p:sp>
      <p:pic>
        <p:nvPicPr>
          <p:cNvPr id="4" name="Obraz 3">
            <a:extLst>
              <a:ext uri="{FF2B5EF4-FFF2-40B4-BE49-F238E27FC236}">
                <a16:creationId xmlns:a16="http://schemas.microsoft.com/office/drawing/2014/main" id="{C980DDC2-4229-2FA5-848D-76D052C1D589}"/>
              </a:ext>
            </a:extLst>
          </p:cNvPr>
          <p:cNvPicPr>
            <a:picLocks noChangeAspect="1"/>
          </p:cNvPicPr>
          <p:nvPr/>
        </p:nvPicPr>
        <p:blipFill>
          <a:blip r:embed="rId2"/>
          <a:stretch>
            <a:fillRect/>
          </a:stretch>
        </p:blipFill>
        <p:spPr>
          <a:xfrm>
            <a:off x="1700212" y="2674587"/>
            <a:ext cx="8791575" cy="1876425"/>
          </a:xfrm>
          <a:prstGeom prst="rect">
            <a:avLst/>
          </a:prstGeom>
        </p:spPr>
      </p:pic>
      <p:sp>
        <p:nvSpPr>
          <p:cNvPr id="7" name="pole tekstowe 6">
            <a:extLst>
              <a:ext uri="{FF2B5EF4-FFF2-40B4-BE49-F238E27FC236}">
                <a16:creationId xmlns:a16="http://schemas.microsoft.com/office/drawing/2014/main" id="{104210BA-A024-940F-B9DA-DEB8A611F74C}"/>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403257630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B210F8-CD0B-A03E-6557-5E57F1D595A6}"/>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Prostownik diodowy</a:t>
            </a:r>
          </a:p>
        </p:txBody>
      </p:sp>
      <p:pic>
        <p:nvPicPr>
          <p:cNvPr id="7" name="Obraz 6">
            <a:extLst>
              <a:ext uri="{FF2B5EF4-FFF2-40B4-BE49-F238E27FC236}">
                <a16:creationId xmlns:a16="http://schemas.microsoft.com/office/drawing/2014/main" id="{00DE6A9F-6678-9EA6-F2BC-41860F5E1D21}"/>
              </a:ext>
            </a:extLst>
          </p:cNvPr>
          <p:cNvPicPr>
            <a:picLocks noChangeAspect="1"/>
          </p:cNvPicPr>
          <p:nvPr/>
        </p:nvPicPr>
        <p:blipFill>
          <a:blip r:embed="rId2"/>
          <a:stretch>
            <a:fillRect/>
          </a:stretch>
        </p:blipFill>
        <p:spPr>
          <a:xfrm>
            <a:off x="6325704" y="1612348"/>
            <a:ext cx="3358933" cy="4786044"/>
          </a:xfrm>
          <a:prstGeom prst="rect">
            <a:avLst/>
          </a:prstGeom>
        </p:spPr>
      </p:pic>
      <p:pic>
        <p:nvPicPr>
          <p:cNvPr id="9" name="Obraz 8">
            <a:extLst>
              <a:ext uri="{FF2B5EF4-FFF2-40B4-BE49-F238E27FC236}">
                <a16:creationId xmlns:a16="http://schemas.microsoft.com/office/drawing/2014/main" id="{223BD735-F80E-4426-1B3B-A340CDE6C0DE}"/>
              </a:ext>
            </a:extLst>
          </p:cNvPr>
          <p:cNvPicPr>
            <a:picLocks noChangeAspect="1"/>
          </p:cNvPicPr>
          <p:nvPr/>
        </p:nvPicPr>
        <p:blipFill>
          <a:blip r:embed="rId3"/>
          <a:stretch>
            <a:fillRect/>
          </a:stretch>
        </p:blipFill>
        <p:spPr>
          <a:xfrm>
            <a:off x="635884" y="2196862"/>
            <a:ext cx="4735097" cy="3896826"/>
          </a:xfrm>
          <a:prstGeom prst="rect">
            <a:avLst/>
          </a:prstGeom>
        </p:spPr>
      </p:pic>
      <p:sp>
        <p:nvSpPr>
          <p:cNvPr id="12" name="pole tekstowe 11">
            <a:extLst>
              <a:ext uri="{FF2B5EF4-FFF2-40B4-BE49-F238E27FC236}">
                <a16:creationId xmlns:a16="http://schemas.microsoft.com/office/drawing/2014/main" id="{E70D112F-4AC7-6FAF-FCC5-6337191B57D2}"/>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1990623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50EED3C-9C5A-76A6-D331-273394A81FAD}"/>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Prostownik tyrystorowy</a:t>
            </a:r>
          </a:p>
        </p:txBody>
      </p:sp>
      <p:pic>
        <p:nvPicPr>
          <p:cNvPr id="5" name="Obraz 4">
            <a:extLst>
              <a:ext uri="{FF2B5EF4-FFF2-40B4-BE49-F238E27FC236}">
                <a16:creationId xmlns:a16="http://schemas.microsoft.com/office/drawing/2014/main" id="{6080F3E8-F79D-4AFC-812C-B3A91E886B55}"/>
              </a:ext>
            </a:extLst>
          </p:cNvPr>
          <p:cNvPicPr>
            <a:picLocks noChangeAspect="1"/>
          </p:cNvPicPr>
          <p:nvPr/>
        </p:nvPicPr>
        <p:blipFill>
          <a:blip r:embed="rId2"/>
          <a:stretch>
            <a:fillRect/>
          </a:stretch>
        </p:blipFill>
        <p:spPr>
          <a:xfrm>
            <a:off x="2304165" y="1511746"/>
            <a:ext cx="7432412" cy="5147902"/>
          </a:xfrm>
          <a:prstGeom prst="rect">
            <a:avLst/>
          </a:prstGeom>
        </p:spPr>
      </p:pic>
      <p:sp>
        <p:nvSpPr>
          <p:cNvPr id="8" name="pole tekstowe 7">
            <a:extLst>
              <a:ext uri="{FF2B5EF4-FFF2-40B4-BE49-F238E27FC236}">
                <a16:creationId xmlns:a16="http://schemas.microsoft.com/office/drawing/2014/main" id="{296FDBE6-000E-6F0F-8003-C9EF72205C86}"/>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81082698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32496D-2BB2-0835-DBD3-D3033D92457D}"/>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Podstawy elektroniki mocy (elementy energoelektroniczne)</a:t>
            </a:r>
          </a:p>
        </p:txBody>
      </p:sp>
      <p:sp>
        <p:nvSpPr>
          <p:cNvPr id="3" name="Symbol zastępczy zawartości 2">
            <a:extLst>
              <a:ext uri="{FF2B5EF4-FFF2-40B4-BE49-F238E27FC236}">
                <a16:creationId xmlns:a16="http://schemas.microsoft.com/office/drawing/2014/main" id="{FE78184C-8D2F-435C-E6E8-909305A19D41}"/>
              </a:ext>
            </a:extLst>
          </p:cNvPr>
          <p:cNvSpPr>
            <a:spLocks noGrp="1"/>
          </p:cNvSpPr>
          <p:nvPr>
            <p:ph idx="1"/>
          </p:nvPr>
        </p:nvSpPr>
        <p:spPr>
          <a:xfrm>
            <a:off x="838200" y="1825625"/>
            <a:ext cx="10515600" cy="655661"/>
          </a:xfrm>
        </p:spPr>
        <p:txBody>
          <a:bodyPr/>
          <a:lstStyle/>
          <a:p>
            <a:r>
              <a:rPr lang="pl-PL" b="1">
                <a:latin typeface="Times New Roman" panose="02020603050405020304" pitchFamily="18" charset="0"/>
                <a:cs typeface="Times New Roman" panose="02020603050405020304" pitchFamily="18" charset="0"/>
              </a:rPr>
              <a:t>Prostownik tyrystorowy</a:t>
            </a:r>
          </a:p>
          <a:p>
            <a:endParaRPr lang="pl-PL">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3B53DD7-ADD1-052B-DE96-EE5FF013F6A2}"/>
              </a:ext>
            </a:extLst>
          </p:cNvPr>
          <p:cNvPicPr>
            <a:picLocks noChangeAspect="1"/>
          </p:cNvPicPr>
          <p:nvPr/>
        </p:nvPicPr>
        <p:blipFill>
          <a:blip r:embed="rId2"/>
          <a:stretch>
            <a:fillRect/>
          </a:stretch>
        </p:blipFill>
        <p:spPr>
          <a:xfrm>
            <a:off x="281060" y="2375673"/>
            <a:ext cx="4572000" cy="1628775"/>
          </a:xfrm>
          <a:prstGeom prst="rect">
            <a:avLst/>
          </a:prstGeom>
        </p:spPr>
      </p:pic>
      <p:pic>
        <p:nvPicPr>
          <p:cNvPr id="6" name="Obraz 5">
            <a:extLst>
              <a:ext uri="{FF2B5EF4-FFF2-40B4-BE49-F238E27FC236}">
                <a16:creationId xmlns:a16="http://schemas.microsoft.com/office/drawing/2014/main" id="{8B951150-793E-93C0-7A6D-A1B94733E311}"/>
              </a:ext>
            </a:extLst>
          </p:cNvPr>
          <p:cNvPicPr>
            <a:picLocks noChangeAspect="1"/>
          </p:cNvPicPr>
          <p:nvPr/>
        </p:nvPicPr>
        <p:blipFill>
          <a:blip r:embed="rId3"/>
          <a:stretch>
            <a:fillRect/>
          </a:stretch>
        </p:blipFill>
        <p:spPr>
          <a:xfrm>
            <a:off x="4224864" y="4251478"/>
            <a:ext cx="3549833" cy="2458716"/>
          </a:xfrm>
          <a:prstGeom prst="rect">
            <a:avLst/>
          </a:prstGeom>
        </p:spPr>
      </p:pic>
      <p:pic>
        <p:nvPicPr>
          <p:cNvPr id="8" name="Obraz 7">
            <a:extLst>
              <a:ext uri="{FF2B5EF4-FFF2-40B4-BE49-F238E27FC236}">
                <a16:creationId xmlns:a16="http://schemas.microsoft.com/office/drawing/2014/main" id="{30FBA84D-A77E-CEE3-E798-CFCF1B0CFAC2}"/>
              </a:ext>
            </a:extLst>
          </p:cNvPr>
          <p:cNvPicPr>
            <a:picLocks noChangeAspect="1"/>
          </p:cNvPicPr>
          <p:nvPr/>
        </p:nvPicPr>
        <p:blipFill>
          <a:blip r:embed="rId4"/>
          <a:stretch>
            <a:fillRect/>
          </a:stretch>
        </p:blipFill>
        <p:spPr>
          <a:xfrm>
            <a:off x="5001582" y="2391501"/>
            <a:ext cx="1684106" cy="1612947"/>
          </a:xfrm>
          <a:prstGeom prst="rect">
            <a:avLst/>
          </a:prstGeom>
        </p:spPr>
      </p:pic>
      <p:pic>
        <p:nvPicPr>
          <p:cNvPr id="10" name="Obraz 9">
            <a:extLst>
              <a:ext uri="{FF2B5EF4-FFF2-40B4-BE49-F238E27FC236}">
                <a16:creationId xmlns:a16="http://schemas.microsoft.com/office/drawing/2014/main" id="{ECEC7172-6444-2C71-C883-82107A04FAAC}"/>
              </a:ext>
            </a:extLst>
          </p:cNvPr>
          <p:cNvPicPr>
            <a:picLocks noChangeAspect="1"/>
          </p:cNvPicPr>
          <p:nvPr/>
        </p:nvPicPr>
        <p:blipFill>
          <a:blip r:embed="rId5"/>
          <a:stretch>
            <a:fillRect/>
          </a:stretch>
        </p:blipFill>
        <p:spPr>
          <a:xfrm>
            <a:off x="6834209" y="2395699"/>
            <a:ext cx="1436745" cy="1608750"/>
          </a:xfrm>
          <a:prstGeom prst="rect">
            <a:avLst/>
          </a:prstGeom>
        </p:spPr>
      </p:pic>
      <p:pic>
        <p:nvPicPr>
          <p:cNvPr id="12" name="Obraz 11">
            <a:extLst>
              <a:ext uri="{FF2B5EF4-FFF2-40B4-BE49-F238E27FC236}">
                <a16:creationId xmlns:a16="http://schemas.microsoft.com/office/drawing/2014/main" id="{C660011F-57BF-4D9F-776E-21D9AD42F49F}"/>
              </a:ext>
            </a:extLst>
          </p:cNvPr>
          <p:cNvPicPr>
            <a:picLocks noChangeAspect="1"/>
          </p:cNvPicPr>
          <p:nvPr/>
        </p:nvPicPr>
        <p:blipFill>
          <a:blip r:embed="rId6"/>
          <a:stretch>
            <a:fillRect/>
          </a:stretch>
        </p:blipFill>
        <p:spPr>
          <a:xfrm>
            <a:off x="8419475" y="2380303"/>
            <a:ext cx="1436744" cy="1624145"/>
          </a:xfrm>
          <a:prstGeom prst="rect">
            <a:avLst/>
          </a:prstGeom>
        </p:spPr>
      </p:pic>
      <p:sp>
        <p:nvSpPr>
          <p:cNvPr id="13" name="pole tekstowe 12">
            <a:extLst>
              <a:ext uri="{FF2B5EF4-FFF2-40B4-BE49-F238E27FC236}">
                <a16:creationId xmlns:a16="http://schemas.microsoft.com/office/drawing/2014/main" id="{DE18D430-BF52-6987-A3E2-0C5E7F3B5950}"/>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681262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D9CE9D-2FCB-D31E-265C-BA3478CCA11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bierna</a:t>
            </a:r>
          </a:p>
        </p:txBody>
      </p:sp>
      <p:sp>
        <p:nvSpPr>
          <p:cNvPr id="3" name="Symbol zastępczy zawartości 2">
            <a:extLst>
              <a:ext uri="{FF2B5EF4-FFF2-40B4-BE49-F238E27FC236}">
                <a16:creationId xmlns:a16="http://schemas.microsoft.com/office/drawing/2014/main" id="{1510223A-201C-B536-53DF-A827B2CDC5A0}"/>
              </a:ext>
            </a:extLst>
          </p:cNvPr>
          <p:cNvSpPr>
            <a:spLocks noGrp="1"/>
          </p:cNvSpPr>
          <p:nvPr>
            <p:ph idx="1"/>
          </p:nvPr>
        </p:nvSpPr>
        <p:spPr>
          <a:xfrm>
            <a:off x="838200" y="2296402"/>
            <a:ext cx="10515600" cy="3162834"/>
          </a:xfrm>
        </p:spPr>
        <p:txBody>
          <a:bodyPr>
            <a:normAutofit/>
          </a:bodyPr>
          <a:lstStyle/>
          <a:p>
            <a:pPr marL="0" indent="0" algn="just">
              <a:buNone/>
            </a:pPr>
            <a:r>
              <a:rPr lang="pl-PL" sz="2400" i="0" dirty="0">
                <a:solidFill>
                  <a:srgbClr val="202122"/>
                </a:solidFill>
                <a:effectLst/>
                <a:latin typeface="Times New Roman" panose="02020603050405020304" pitchFamily="18" charset="0"/>
                <a:cs typeface="Times New Roman" panose="02020603050405020304" pitchFamily="18" charset="0"/>
              </a:rPr>
              <a:t>Moc bierna </a:t>
            </a:r>
            <a:r>
              <a:rPr lang="pl-PL" sz="2400" b="0" i="0" dirty="0">
                <a:solidFill>
                  <a:srgbClr val="202122"/>
                </a:solidFill>
                <a:effectLst/>
                <a:latin typeface="Times New Roman" panose="02020603050405020304" pitchFamily="18" charset="0"/>
                <a:cs typeface="Times New Roman" panose="02020603050405020304" pitchFamily="18" charset="0"/>
              </a:rPr>
              <a:t>– wielkość opisująca pulsowanie energii elektrycznej między elementami obwodu prądu przemiennego. Ta oscylująca energia nie jest zamieniana na użyteczną pracę lub ciepło, lecz jest konsekwencją zasady działania maszyn elektrycznych (np. transformatorów, silników). Energia jest pobierana ze źródła w części okresu przebiegu przemiennego, magazynowana przez odbiornik (w postaci energii pola elektrycznego lub magnetycznego) i oddawana do źródła w innej części okresu, co jest związane z zanikiem pola w odbiorniku. Częstotliwość mocy biernej (tak samo jak i mocy czynnej, pozornej) jest dwukrotnością częstotliwości prądu </a:t>
            </a:r>
            <a:br>
              <a:rPr lang="pl-PL" sz="2400" b="0" i="0" dirty="0">
                <a:solidFill>
                  <a:srgbClr val="202122"/>
                </a:solidFill>
                <a:effectLst/>
                <a:latin typeface="Times New Roman" panose="02020603050405020304" pitchFamily="18" charset="0"/>
                <a:cs typeface="Times New Roman" panose="02020603050405020304" pitchFamily="18" charset="0"/>
              </a:rPr>
            </a:br>
            <a:r>
              <a:rPr lang="pl-PL" sz="2400" b="0" i="0" dirty="0">
                <a:solidFill>
                  <a:srgbClr val="202122"/>
                </a:solidFill>
                <a:effectLst/>
                <a:latin typeface="Times New Roman" panose="02020603050405020304" pitchFamily="18" charset="0"/>
                <a:cs typeface="Times New Roman" panose="02020603050405020304" pitchFamily="18" charset="0"/>
              </a:rPr>
              <a:t>i napięcia w obwodzie.</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03982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9304FC8-36E4-2982-6652-5384A65507A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Prostownik tyrystorowy</a:t>
            </a:r>
          </a:p>
        </p:txBody>
      </p:sp>
      <p:pic>
        <p:nvPicPr>
          <p:cNvPr id="5" name="Obraz 4">
            <a:extLst>
              <a:ext uri="{FF2B5EF4-FFF2-40B4-BE49-F238E27FC236}">
                <a16:creationId xmlns:a16="http://schemas.microsoft.com/office/drawing/2014/main" id="{4AE1CBE9-F150-E9EF-9ADC-421002D34D1C}"/>
              </a:ext>
            </a:extLst>
          </p:cNvPr>
          <p:cNvPicPr>
            <a:picLocks noChangeAspect="1"/>
          </p:cNvPicPr>
          <p:nvPr/>
        </p:nvPicPr>
        <p:blipFill>
          <a:blip r:embed="rId2"/>
          <a:stretch>
            <a:fillRect/>
          </a:stretch>
        </p:blipFill>
        <p:spPr>
          <a:xfrm>
            <a:off x="171691" y="1702198"/>
            <a:ext cx="5328494" cy="4454828"/>
          </a:xfrm>
          <a:prstGeom prst="rect">
            <a:avLst/>
          </a:prstGeom>
        </p:spPr>
      </p:pic>
      <p:pic>
        <p:nvPicPr>
          <p:cNvPr id="7" name="Obraz 6">
            <a:extLst>
              <a:ext uri="{FF2B5EF4-FFF2-40B4-BE49-F238E27FC236}">
                <a16:creationId xmlns:a16="http://schemas.microsoft.com/office/drawing/2014/main" id="{931E214D-3FFD-3DE7-C457-C01981679E72}"/>
              </a:ext>
            </a:extLst>
          </p:cNvPr>
          <p:cNvPicPr>
            <a:picLocks noChangeAspect="1"/>
          </p:cNvPicPr>
          <p:nvPr/>
        </p:nvPicPr>
        <p:blipFill>
          <a:blip r:embed="rId3"/>
          <a:stretch>
            <a:fillRect/>
          </a:stretch>
        </p:blipFill>
        <p:spPr>
          <a:xfrm>
            <a:off x="5855309" y="1702198"/>
            <a:ext cx="5443735" cy="4589487"/>
          </a:xfrm>
          <a:prstGeom prst="rect">
            <a:avLst/>
          </a:prstGeom>
        </p:spPr>
      </p:pic>
      <p:sp>
        <p:nvSpPr>
          <p:cNvPr id="10" name="pole tekstowe 9">
            <a:extLst>
              <a:ext uri="{FF2B5EF4-FFF2-40B4-BE49-F238E27FC236}">
                <a16:creationId xmlns:a16="http://schemas.microsoft.com/office/drawing/2014/main" id="{12DCF543-14A4-4687-43D9-BD5009C8A09E}"/>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92741879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0C6D81-BBE5-40B6-383D-B95539FB055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Prostownik tyrystorowy</a:t>
            </a:r>
          </a:p>
        </p:txBody>
      </p:sp>
      <p:pic>
        <p:nvPicPr>
          <p:cNvPr id="5" name="Obraz 4">
            <a:extLst>
              <a:ext uri="{FF2B5EF4-FFF2-40B4-BE49-F238E27FC236}">
                <a16:creationId xmlns:a16="http://schemas.microsoft.com/office/drawing/2014/main" id="{309F9B13-7853-DA23-C3E8-868171CF532E}"/>
              </a:ext>
            </a:extLst>
          </p:cNvPr>
          <p:cNvPicPr>
            <a:picLocks noChangeAspect="1"/>
          </p:cNvPicPr>
          <p:nvPr/>
        </p:nvPicPr>
        <p:blipFill>
          <a:blip r:embed="rId2"/>
          <a:stretch>
            <a:fillRect/>
          </a:stretch>
        </p:blipFill>
        <p:spPr>
          <a:xfrm>
            <a:off x="2775366" y="1436948"/>
            <a:ext cx="6069962" cy="5108593"/>
          </a:xfrm>
          <a:prstGeom prst="rect">
            <a:avLst/>
          </a:prstGeom>
        </p:spPr>
      </p:pic>
      <p:sp>
        <p:nvSpPr>
          <p:cNvPr id="8" name="pole tekstowe 7">
            <a:extLst>
              <a:ext uri="{FF2B5EF4-FFF2-40B4-BE49-F238E27FC236}">
                <a16:creationId xmlns:a16="http://schemas.microsoft.com/office/drawing/2014/main" id="{5451E5CF-226B-0BA8-EAE1-F28320BC2E39}"/>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98041309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94F31D-1DDE-B734-01B7-367C85CC1AF5}"/>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Prostownik tyrystorowy</a:t>
            </a:r>
          </a:p>
        </p:txBody>
      </p:sp>
      <p:pic>
        <p:nvPicPr>
          <p:cNvPr id="5" name="Obraz 4">
            <a:extLst>
              <a:ext uri="{FF2B5EF4-FFF2-40B4-BE49-F238E27FC236}">
                <a16:creationId xmlns:a16="http://schemas.microsoft.com/office/drawing/2014/main" id="{8F44408D-349B-E8E8-E869-02D40FD099D9}"/>
              </a:ext>
            </a:extLst>
          </p:cNvPr>
          <p:cNvPicPr>
            <a:picLocks noChangeAspect="1"/>
          </p:cNvPicPr>
          <p:nvPr/>
        </p:nvPicPr>
        <p:blipFill>
          <a:blip r:embed="rId2"/>
          <a:stretch>
            <a:fillRect/>
          </a:stretch>
        </p:blipFill>
        <p:spPr>
          <a:xfrm>
            <a:off x="3477848" y="1452251"/>
            <a:ext cx="4811487" cy="5258709"/>
          </a:xfrm>
          <a:prstGeom prst="rect">
            <a:avLst/>
          </a:prstGeom>
        </p:spPr>
      </p:pic>
      <p:sp>
        <p:nvSpPr>
          <p:cNvPr id="8" name="pole tekstowe 7">
            <a:extLst>
              <a:ext uri="{FF2B5EF4-FFF2-40B4-BE49-F238E27FC236}">
                <a16:creationId xmlns:a16="http://schemas.microsoft.com/office/drawing/2014/main" id="{0471DB7F-C0AF-42EC-86C2-FE9A3CE070B3}"/>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125745288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547C37-0137-AB08-ADD7-7A094261FD86}"/>
              </a:ext>
            </a:extLst>
          </p:cNvPr>
          <p:cNvSpPr>
            <a:spLocks noGrp="1"/>
          </p:cNvSpPr>
          <p:nvPr>
            <p:ph type="title"/>
          </p:nvPr>
        </p:nvSpPr>
        <p:spPr>
          <a:xfrm>
            <a:off x="838200" y="339689"/>
            <a:ext cx="10515600" cy="1325563"/>
          </a:xfrm>
        </p:spPr>
        <p:txBody>
          <a:bodyPr/>
          <a:lstStyle/>
          <a:p>
            <a:pPr algn="ctr"/>
            <a:r>
              <a:rPr lang="pl-PL" dirty="0">
                <a:latin typeface="Times New Roman" panose="02020603050405020304" pitchFamily="18" charset="0"/>
                <a:cs typeface="Times New Roman" panose="02020603050405020304" pitchFamily="18" charset="0"/>
              </a:rPr>
              <a:t>Prostownik tyrystorowy</a:t>
            </a:r>
          </a:p>
        </p:txBody>
      </p:sp>
      <p:sp>
        <p:nvSpPr>
          <p:cNvPr id="3" name="Symbol zastępczy zawartości 2">
            <a:extLst>
              <a:ext uri="{FF2B5EF4-FFF2-40B4-BE49-F238E27FC236}">
                <a16:creationId xmlns:a16="http://schemas.microsoft.com/office/drawing/2014/main" id="{B7293A62-B014-1DED-6058-BA01C08065EE}"/>
              </a:ext>
            </a:extLst>
          </p:cNvPr>
          <p:cNvSpPr>
            <a:spLocks noGrp="1"/>
          </p:cNvSpPr>
          <p:nvPr>
            <p:ph idx="1"/>
          </p:nvPr>
        </p:nvSpPr>
        <p:spPr>
          <a:xfrm>
            <a:off x="838200" y="1825625"/>
            <a:ext cx="10515600" cy="448888"/>
          </a:xfrm>
        </p:spPr>
        <p:txBody>
          <a:bodyPr>
            <a:normAutofit lnSpcReduction="10000"/>
          </a:bodyPr>
          <a:lstStyle/>
          <a:p>
            <a:pPr marL="0" indent="0">
              <a:buNone/>
            </a:pPr>
            <a:r>
              <a:rPr lang="pl-PL">
                <a:latin typeface="Times New Roman" panose="02020603050405020304" pitchFamily="18" charset="0"/>
                <a:cs typeface="Times New Roman" panose="02020603050405020304" pitchFamily="18" charset="0"/>
              </a:rPr>
              <a:t>Komutacja dwufazowa</a:t>
            </a:r>
          </a:p>
          <a:p>
            <a:endParaRPr lang="pl-PL">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18BD429-0FA9-7C1E-32B6-FB89E8C2D7B4}"/>
              </a:ext>
            </a:extLst>
          </p:cNvPr>
          <p:cNvPicPr>
            <a:picLocks noChangeAspect="1"/>
          </p:cNvPicPr>
          <p:nvPr/>
        </p:nvPicPr>
        <p:blipFill>
          <a:blip r:embed="rId2"/>
          <a:stretch>
            <a:fillRect/>
          </a:stretch>
        </p:blipFill>
        <p:spPr>
          <a:xfrm>
            <a:off x="4523944" y="3429000"/>
            <a:ext cx="7086600" cy="2305050"/>
          </a:xfrm>
          <a:prstGeom prst="rect">
            <a:avLst/>
          </a:prstGeom>
        </p:spPr>
      </p:pic>
      <p:pic>
        <p:nvPicPr>
          <p:cNvPr id="6" name="Obraz 5">
            <a:extLst>
              <a:ext uri="{FF2B5EF4-FFF2-40B4-BE49-F238E27FC236}">
                <a16:creationId xmlns:a16="http://schemas.microsoft.com/office/drawing/2014/main" id="{096580D8-5A6D-9FF5-E4AE-788099EA7FBA}"/>
              </a:ext>
            </a:extLst>
          </p:cNvPr>
          <p:cNvPicPr>
            <a:picLocks noChangeAspect="1"/>
          </p:cNvPicPr>
          <p:nvPr/>
        </p:nvPicPr>
        <p:blipFill>
          <a:blip r:embed="rId3"/>
          <a:stretch>
            <a:fillRect/>
          </a:stretch>
        </p:blipFill>
        <p:spPr>
          <a:xfrm>
            <a:off x="429414" y="3396813"/>
            <a:ext cx="3549833" cy="2458716"/>
          </a:xfrm>
          <a:prstGeom prst="rect">
            <a:avLst/>
          </a:prstGeom>
        </p:spPr>
      </p:pic>
      <p:sp>
        <p:nvSpPr>
          <p:cNvPr id="7" name="pole tekstowe 6">
            <a:extLst>
              <a:ext uri="{FF2B5EF4-FFF2-40B4-BE49-F238E27FC236}">
                <a16:creationId xmlns:a16="http://schemas.microsoft.com/office/drawing/2014/main" id="{955474C3-3211-46C3-33D1-1C7F28D90E23}"/>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195989148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A5876D-BA18-80D5-716B-30FA0E6E457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Prostownik tyrystorowy</a:t>
            </a:r>
          </a:p>
        </p:txBody>
      </p:sp>
      <p:pic>
        <p:nvPicPr>
          <p:cNvPr id="5" name="Obraz 4">
            <a:extLst>
              <a:ext uri="{FF2B5EF4-FFF2-40B4-BE49-F238E27FC236}">
                <a16:creationId xmlns:a16="http://schemas.microsoft.com/office/drawing/2014/main" id="{EAD43DE7-0098-DA73-8D42-F4C76BA141C0}"/>
              </a:ext>
            </a:extLst>
          </p:cNvPr>
          <p:cNvPicPr>
            <a:picLocks noChangeAspect="1"/>
          </p:cNvPicPr>
          <p:nvPr/>
        </p:nvPicPr>
        <p:blipFill>
          <a:blip r:embed="rId2"/>
          <a:stretch>
            <a:fillRect/>
          </a:stretch>
        </p:blipFill>
        <p:spPr>
          <a:xfrm>
            <a:off x="7706860" y="2064963"/>
            <a:ext cx="4136389" cy="4611057"/>
          </a:xfrm>
          <a:prstGeom prst="rect">
            <a:avLst/>
          </a:prstGeom>
        </p:spPr>
      </p:pic>
      <p:pic>
        <p:nvPicPr>
          <p:cNvPr id="6" name="Obraz 5">
            <a:extLst>
              <a:ext uri="{FF2B5EF4-FFF2-40B4-BE49-F238E27FC236}">
                <a16:creationId xmlns:a16="http://schemas.microsoft.com/office/drawing/2014/main" id="{B514EBF4-694B-0DFF-EC60-EDBD5CDD3629}"/>
              </a:ext>
            </a:extLst>
          </p:cNvPr>
          <p:cNvPicPr>
            <a:picLocks noChangeAspect="1"/>
          </p:cNvPicPr>
          <p:nvPr/>
        </p:nvPicPr>
        <p:blipFill>
          <a:blip r:embed="rId3"/>
          <a:stretch>
            <a:fillRect/>
          </a:stretch>
        </p:blipFill>
        <p:spPr>
          <a:xfrm>
            <a:off x="0" y="4370970"/>
            <a:ext cx="7086600" cy="2305050"/>
          </a:xfrm>
          <a:prstGeom prst="rect">
            <a:avLst/>
          </a:prstGeom>
        </p:spPr>
      </p:pic>
      <p:pic>
        <p:nvPicPr>
          <p:cNvPr id="7" name="Obraz 6">
            <a:extLst>
              <a:ext uri="{FF2B5EF4-FFF2-40B4-BE49-F238E27FC236}">
                <a16:creationId xmlns:a16="http://schemas.microsoft.com/office/drawing/2014/main" id="{85B93172-885B-4FF0-4FBA-D4B717DD828C}"/>
              </a:ext>
            </a:extLst>
          </p:cNvPr>
          <p:cNvPicPr>
            <a:picLocks noChangeAspect="1"/>
          </p:cNvPicPr>
          <p:nvPr/>
        </p:nvPicPr>
        <p:blipFill>
          <a:blip r:embed="rId4"/>
          <a:stretch>
            <a:fillRect/>
          </a:stretch>
        </p:blipFill>
        <p:spPr>
          <a:xfrm>
            <a:off x="0" y="1868940"/>
            <a:ext cx="3549833" cy="2458716"/>
          </a:xfrm>
          <a:prstGeom prst="rect">
            <a:avLst/>
          </a:prstGeom>
        </p:spPr>
      </p:pic>
      <p:sp>
        <p:nvSpPr>
          <p:cNvPr id="9" name="pole tekstowe 8">
            <a:extLst>
              <a:ext uri="{FF2B5EF4-FFF2-40B4-BE49-F238E27FC236}">
                <a16:creationId xmlns:a16="http://schemas.microsoft.com/office/drawing/2014/main" id="{807D861C-29B6-3480-0A66-077A1226A4A5}"/>
              </a:ext>
            </a:extLst>
          </p:cNvPr>
          <p:cNvSpPr txBox="1"/>
          <p:nvPr/>
        </p:nvSpPr>
        <p:spPr>
          <a:xfrm>
            <a:off x="2580730" y="2782669"/>
            <a:ext cx="6095234" cy="646331"/>
          </a:xfrm>
          <a:prstGeom prst="rect">
            <a:avLst/>
          </a:prstGeom>
          <a:noFill/>
        </p:spPr>
        <p:txBody>
          <a:bodyPr wrap="square">
            <a:spAutoFit/>
          </a:bodyPr>
          <a:lstStyle/>
          <a:p>
            <a:pPr algn="ctr"/>
            <a:r>
              <a:rPr lang="pl-PL" dirty="0">
                <a:latin typeface="Times New Roman" panose="02020603050405020304" pitchFamily="18" charset="0"/>
                <a:cs typeface="Times New Roman" panose="02020603050405020304" pitchFamily="18" charset="0"/>
              </a:rPr>
              <a:t>Prostownik tyrystorowy</a:t>
            </a:r>
          </a:p>
          <a:p>
            <a:pPr algn="ctr"/>
            <a:r>
              <a:rPr lang="pl-PL" dirty="0">
                <a:latin typeface="Times New Roman" panose="02020603050405020304" pitchFamily="18" charset="0"/>
                <a:cs typeface="Times New Roman" panose="02020603050405020304" pitchFamily="18" charset="0"/>
              </a:rPr>
              <a:t>przy komutacji dwuzaworowej</a:t>
            </a:r>
          </a:p>
        </p:txBody>
      </p:sp>
      <p:sp>
        <p:nvSpPr>
          <p:cNvPr id="10" name="pole tekstowe 9">
            <a:extLst>
              <a:ext uri="{FF2B5EF4-FFF2-40B4-BE49-F238E27FC236}">
                <a16:creationId xmlns:a16="http://schemas.microsoft.com/office/drawing/2014/main" id="{784CE78D-2039-9FFA-7A36-6B8C5E00BB93}"/>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97411716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914C97-5840-5A8D-E2C8-1D1F7B8DE28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Falownik 1-fazowy</a:t>
            </a:r>
          </a:p>
        </p:txBody>
      </p:sp>
      <p:pic>
        <p:nvPicPr>
          <p:cNvPr id="5" name="Obraz 4">
            <a:extLst>
              <a:ext uri="{FF2B5EF4-FFF2-40B4-BE49-F238E27FC236}">
                <a16:creationId xmlns:a16="http://schemas.microsoft.com/office/drawing/2014/main" id="{C94506A1-EAE4-5D6A-9BBB-D3201259794A}"/>
              </a:ext>
            </a:extLst>
          </p:cNvPr>
          <p:cNvPicPr>
            <a:picLocks noChangeAspect="1"/>
          </p:cNvPicPr>
          <p:nvPr/>
        </p:nvPicPr>
        <p:blipFill>
          <a:blip r:embed="rId2"/>
          <a:stretch>
            <a:fillRect/>
          </a:stretch>
        </p:blipFill>
        <p:spPr>
          <a:xfrm>
            <a:off x="1595293" y="1690688"/>
            <a:ext cx="9635559" cy="4438698"/>
          </a:xfrm>
          <a:prstGeom prst="rect">
            <a:avLst/>
          </a:prstGeom>
        </p:spPr>
      </p:pic>
      <p:sp>
        <p:nvSpPr>
          <p:cNvPr id="8" name="pole tekstowe 7">
            <a:extLst>
              <a:ext uri="{FF2B5EF4-FFF2-40B4-BE49-F238E27FC236}">
                <a16:creationId xmlns:a16="http://schemas.microsoft.com/office/drawing/2014/main" id="{7706F67B-C974-6EA7-DE33-5C0293D3D613}"/>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51751077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6A0CF81-8342-8ABC-9246-67335489572F}"/>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Falownik 1-fazowy</a:t>
            </a:r>
          </a:p>
        </p:txBody>
      </p:sp>
      <p:pic>
        <p:nvPicPr>
          <p:cNvPr id="5" name="Symbol zastępczy zawartości 4">
            <a:extLst>
              <a:ext uri="{FF2B5EF4-FFF2-40B4-BE49-F238E27FC236}">
                <a16:creationId xmlns:a16="http://schemas.microsoft.com/office/drawing/2014/main" id="{D4AC29FD-4BAB-E2B1-78D7-69B0A502CF84}"/>
              </a:ext>
            </a:extLst>
          </p:cNvPr>
          <p:cNvPicPr>
            <a:picLocks noGrp="1" noChangeAspect="1"/>
          </p:cNvPicPr>
          <p:nvPr>
            <p:ph idx="1"/>
          </p:nvPr>
        </p:nvPicPr>
        <p:blipFill>
          <a:blip r:embed="rId3"/>
          <a:stretch>
            <a:fillRect/>
          </a:stretch>
        </p:blipFill>
        <p:spPr>
          <a:xfrm>
            <a:off x="6450191" y="1586205"/>
            <a:ext cx="5101287" cy="4998491"/>
          </a:xfrm>
        </p:spPr>
      </p:pic>
      <p:pic>
        <p:nvPicPr>
          <p:cNvPr id="6" name="Obraz 5">
            <a:extLst>
              <a:ext uri="{FF2B5EF4-FFF2-40B4-BE49-F238E27FC236}">
                <a16:creationId xmlns:a16="http://schemas.microsoft.com/office/drawing/2014/main" id="{85492766-F8B2-67CE-C5F3-4563EC9FCB28}"/>
              </a:ext>
            </a:extLst>
          </p:cNvPr>
          <p:cNvPicPr>
            <a:picLocks noChangeAspect="1"/>
          </p:cNvPicPr>
          <p:nvPr/>
        </p:nvPicPr>
        <p:blipFill>
          <a:blip r:embed="rId4"/>
          <a:stretch>
            <a:fillRect/>
          </a:stretch>
        </p:blipFill>
        <p:spPr>
          <a:xfrm>
            <a:off x="538448" y="3074721"/>
            <a:ext cx="4797207" cy="2209872"/>
          </a:xfrm>
          <a:prstGeom prst="rect">
            <a:avLst/>
          </a:prstGeom>
        </p:spPr>
      </p:pic>
      <p:sp>
        <p:nvSpPr>
          <p:cNvPr id="7" name="pole tekstowe 6">
            <a:extLst>
              <a:ext uri="{FF2B5EF4-FFF2-40B4-BE49-F238E27FC236}">
                <a16:creationId xmlns:a16="http://schemas.microsoft.com/office/drawing/2014/main" id="{7F8EAD4A-FC93-6AC4-B9C4-C3C2CC707109}"/>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99050492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427A86B-1C09-9374-B490-18FB9AF0F5E0}"/>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Falownik 1-fazowy</a:t>
            </a:r>
          </a:p>
        </p:txBody>
      </p:sp>
      <p:pic>
        <p:nvPicPr>
          <p:cNvPr id="5" name="Obraz 4">
            <a:extLst>
              <a:ext uri="{FF2B5EF4-FFF2-40B4-BE49-F238E27FC236}">
                <a16:creationId xmlns:a16="http://schemas.microsoft.com/office/drawing/2014/main" id="{4DD1F6DD-F186-49D5-C68F-020558B4EE25}"/>
              </a:ext>
            </a:extLst>
          </p:cNvPr>
          <p:cNvPicPr>
            <a:picLocks noChangeAspect="1"/>
          </p:cNvPicPr>
          <p:nvPr/>
        </p:nvPicPr>
        <p:blipFill>
          <a:blip r:embed="rId2"/>
          <a:stretch>
            <a:fillRect/>
          </a:stretch>
        </p:blipFill>
        <p:spPr>
          <a:xfrm>
            <a:off x="3416485" y="1374530"/>
            <a:ext cx="5285509" cy="5396166"/>
          </a:xfrm>
          <a:prstGeom prst="rect">
            <a:avLst/>
          </a:prstGeom>
        </p:spPr>
      </p:pic>
      <p:sp>
        <p:nvSpPr>
          <p:cNvPr id="6" name="pole tekstowe 5">
            <a:extLst>
              <a:ext uri="{FF2B5EF4-FFF2-40B4-BE49-F238E27FC236}">
                <a16:creationId xmlns:a16="http://schemas.microsoft.com/office/drawing/2014/main" id="{B7FB6DB4-9A9B-C118-B230-B2BECBD0E4AD}"/>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30919018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8B6603-6894-86AC-BBF0-9EDDED6BD656}"/>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Falownik 1-fazowy</a:t>
            </a:r>
          </a:p>
        </p:txBody>
      </p:sp>
      <p:pic>
        <p:nvPicPr>
          <p:cNvPr id="5" name="Obraz 4">
            <a:extLst>
              <a:ext uri="{FF2B5EF4-FFF2-40B4-BE49-F238E27FC236}">
                <a16:creationId xmlns:a16="http://schemas.microsoft.com/office/drawing/2014/main" id="{C159B0FB-E439-FF89-C2F6-FF6EEC76B889}"/>
              </a:ext>
            </a:extLst>
          </p:cNvPr>
          <p:cNvPicPr>
            <a:picLocks noChangeAspect="1"/>
          </p:cNvPicPr>
          <p:nvPr/>
        </p:nvPicPr>
        <p:blipFill>
          <a:blip r:embed="rId2"/>
          <a:stretch>
            <a:fillRect/>
          </a:stretch>
        </p:blipFill>
        <p:spPr>
          <a:xfrm>
            <a:off x="458233" y="2574310"/>
            <a:ext cx="5257800" cy="2352675"/>
          </a:xfrm>
          <a:prstGeom prst="rect">
            <a:avLst/>
          </a:prstGeom>
        </p:spPr>
      </p:pic>
      <p:pic>
        <p:nvPicPr>
          <p:cNvPr id="7" name="Obraz 6">
            <a:extLst>
              <a:ext uri="{FF2B5EF4-FFF2-40B4-BE49-F238E27FC236}">
                <a16:creationId xmlns:a16="http://schemas.microsoft.com/office/drawing/2014/main" id="{0215233A-A6DD-0D10-6EC2-97C28F0DB3EC}"/>
              </a:ext>
            </a:extLst>
          </p:cNvPr>
          <p:cNvPicPr>
            <a:picLocks noChangeAspect="1"/>
          </p:cNvPicPr>
          <p:nvPr/>
        </p:nvPicPr>
        <p:blipFill>
          <a:blip r:embed="rId3"/>
          <a:stretch>
            <a:fillRect/>
          </a:stretch>
        </p:blipFill>
        <p:spPr>
          <a:xfrm>
            <a:off x="6306796" y="2195893"/>
            <a:ext cx="5553075" cy="3228975"/>
          </a:xfrm>
          <a:prstGeom prst="rect">
            <a:avLst/>
          </a:prstGeom>
        </p:spPr>
      </p:pic>
      <p:sp>
        <p:nvSpPr>
          <p:cNvPr id="10" name="pole tekstowe 9">
            <a:extLst>
              <a:ext uri="{FF2B5EF4-FFF2-40B4-BE49-F238E27FC236}">
                <a16:creationId xmlns:a16="http://schemas.microsoft.com/office/drawing/2014/main" id="{7CD2516B-9EC6-1891-8060-305CE5169B94}"/>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61363506"/>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FACE31-C156-6E88-F1FC-139FB4F2DB9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Falownik 1-fazowy</a:t>
            </a:r>
          </a:p>
        </p:txBody>
      </p:sp>
      <p:pic>
        <p:nvPicPr>
          <p:cNvPr id="4" name="Obraz 3">
            <a:extLst>
              <a:ext uri="{FF2B5EF4-FFF2-40B4-BE49-F238E27FC236}">
                <a16:creationId xmlns:a16="http://schemas.microsoft.com/office/drawing/2014/main" id="{1B8CC7FA-F573-C8F8-50F8-B26999E9DA16}"/>
              </a:ext>
            </a:extLst>
          </p:cNvPr>
          <p:cNvPicPr>
            <a:picLocks noChangeAspect="1"/>
          </p:cNvPicPr>
          <p:nvPr/>
        </p:nvPicPr>
        <p:blipFill>
          <a:blip r:embed="rId2"/>
          <a:stretch>
            <a:fillRect/>
          </a:stretch>
        </p:blipFill>
        <p:spPr>
          <a:xfrm>
            <a:off x="5795341" y="1930236"/>
            <a:ext cx="5967737" cy="3859180"/>
          </a:xfrm>
          <a:prstGeom prst="rect">
            <a:avLst/>
          </a:prstGeom>
        </p:spPr>
      </p:pic>
      <p:pic>
        <p:nvPicPr>
          <p:cNvPr id="6" name="Obraz 5">
            <a:extLst>
              <a:ext uri="{FF2B5EF4-FFF2-40B4-BE49-F238E27FC236}">
                <a16:creationId xmlns:a16="http://schemas.microsoft.com/office/drawing/2014/main" id="{AC87C5CB-79DF-DA9E-17D4-844BB86132BD}"/>
              </a:ext>
            </a:extLst>
          </p:cNvPr>
          <p:cNvPicPr>
            <a:picLocks noChangeAspect="1"/>
          </p:cNvPicPr>
          <p:nvPr/>
        </p:nvPicPr>
        <p:blipFill>
          <a:blip r:embed="rId3"/>
          <a:stretch>
            <a:fillRect/>
          </a:stretch>
        </p:blipFill>
        <p:spPr>
          <a:xfrm>
            <a:off x="775760" y="1690688"/>
            <a:ext cx="3876675" cy="1181100"/>
          </a:xfrm>
          <a:prstGeom prst="rect">
            <a:avLst/>
          </a:prstGeom>
        </p:spPr>
      </p:pic>
      <p:pic>
        <p:nvPicPr>
          <p:cNvPr id="8" name="Obraz 7">
            <a:extLst>
              <a:ext uri="{FF2B5EF4-FFF2-40B4-BE49-F238E27FC236}">
                <a16:creationId xmlns:a16="http://schemas.microsoft.com/office/drawing/2014/main" id="{82B3F1CF-AAE8-AEC4-B484-7250197CF09F}"/>
              </a:ext>
            </a:extLst>
          </p:cNvPr>
          <p:cNvPicPr>
            <a:picLocks noChangeAspect="1"/>
          </p:cNvPicPr>
          <p:nvPr/>
        </p:nvPicPr>
        <p:blipFill>
          <a:blip r:embed="rId4"/>
          <a:stretch>
            <a:fillRect/>
          </a:stretch>
        </p:blipFill>
        <p:spPr>
          <a:xfrm>
            <a:off x="1468573" y="3386544"/>
            <a:ext cx="2628900" cy="2152650"/>
          </a:xfrm>
          <a:prstGeom prst="rect">
            <a:avLst/>
          </a:prstGeom>
        </p:spPr>
      </p:pic>
      <p:sp>
        <p:nvSpPr>
          <p:cNvPr id="9" name="pole tekstowe 8">
            <a:extLst>
              <a:ext uri="{FF2B5EF4-FFF2-40B4-BE49-F238E27FC236}">
                <a16:creationId xmlns:a16="http://schemas.microsoft.com/office/drawing/2014/main" id="{23BEA1D5-0171-060F-6A49-931730BF9B2E}"/>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3609611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6C02049-8A7D-2FB2-E718-D73A909F659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bierna</a:t>
            </a:r>
          </a:p>
        </p:txBody>
      </p:sp>
      <p:sp>
        <p:nvSpPr>
          <p:cNvPr id="3" name="Symbol zastępczy zawartości 2">
            <a:extLst>
              <a:ext uri="{FF2B5EF4-FFF2-40B4-BE49-F238E27FC236}">
                <a16:creationId xmlns:a16="http://schemas.microsoft.com/office/drawing/2014/main" id="{12ADEEC2-B0C6-05F0-8900-68C3C1706202}"/>
              </a:ext>
            </a:extLst>
          </p:cNvPr>
          <p:cNvSpPr>
            <a:spLocks noGrp="1"/>
          </p:cNvSpPr>
          <p:nvPr>
            <p:ph idx="1"/>
          </p:nvPr>
        </p:nvSpPr>
        <p:spPr/>
        <p:txBody>
          <a:bodyPr>
            <a:normAutofit/>
          </a:bodyPr>
          <a:lstStyle/>
          <a:p>
            <a:pPr algn="just"/>
            <a:endParaRPr lang="pl-PL" sz="2400" b="0" i="0" dirty="0">
              <a:solidFill>
                <a:srgbClr val="202122"/>
              </a:solidFill>
              <a:effectLst/>
              <a:latin typeface="Times New Roman" panose="02020603050405020304" pitchFamily="18" charset="0"/>
              <a:cs typeface="Times New Roman" panose="02020603050405020304" pitchFamily="18" charset="0"/>
            </a:endParaRPr>
          </a:p>
          <a:p>
            <a:pPr marL="0" indent="0" algn="just">
              <a:buNone/>
            </a:pPr>
            <a:r>
              <a:rPr lang="pl-PL" sz="2400" b="0" i="0" dirty="0">
                <a:solidFill>
                  <a:srgbClr val="202122"/>
                </a:solidFill>
                <a:effectLst/>
                <a:latin typeface="Times New Roman" panose="02020603050405020304" pitchFamily="18" charset="0"/>
                <a:cs typeface="Times New Roman" panose="02020603050405020304" pitchFamily="18" charset="0"/>
              </a:rPr>
              <a:t>Dla przebiegów sinusoidalnie zmiennych średnia moc bierna jest definiowana jako iloczyn wartości skutecznych napięcia i prądu, oraz sinusa kąta przesunięcia fazowego między napięciem a prądem:</a:t>
            </a:r>
          </a:p>
        </p:txBody>
      </p:sp>
      <p:pic>
        <p:nvPicPr>
          <p:cNvPr id="5" name="Obraz 4">
            <a:extLst>
              <a:ext uri="{FF2B5EF4-FFF2-40B4-BE49-F238E27FC236}">
                <a16:creationId xmlns:a16="http://schemas.microsoft.com/office/drawing/2014/main" id="{F99C14BE-1480-DB1B-F13E-A670630C275C}"/>
              </a:ext>
            </a:extLst>
          </p:cNvPr>
          <p:cNvPicPr>
            <a:picLocks noChangeAspect="1"/>
          </p:cNvPicPr>
          <p:nvPr/>
        </p:nvPicPr>
        <p:blipFill>
          <a:blip r:embed="rId2"/>
          <a:stretch>
            <a:fillRect/>
          </a:stretch>
        </p:blipFill>
        <p:spPr>
          <a:xfrm>
            <a:off x="3931553" y="4270734"/>
            <a:ext cx="3400425" cy="638175"/>
          </a:xfrm>
          <a:prstGeom prst="rect">
            <a:avLst/>
          </a:prstGeom>
        </p:spPr>
      </p:pic>
      <p:sp>
        <p:nvSpPr>
          <p:cNvPr id="6" name="Symbol zastępczy zawartości 2">
            <a:extLst>
              <a:ext uri="{FF2B5EF4-FFF2-40B4-BE49-F238E27FC236}">
                <a16:creationId xmlns:a16="http://schemas.microsoft.com/office/drawing/2014/main" id="{9F10A155-5F45-5EF9-8C93-A359FC06D29C}"/>
              </a:ext>
            </a:extLst>
          </p:cNvPr>
          <p:cNvSpPr txBox="1">
            <a:spLocks/>
          </p:cNvSpPr>
          <p:nvPr/>
        </p:nvSpPr>
        <p:spPr>
          <a:xfrm>
            <a:off x="878059" y="4845331"/>
            <a:ext cx="9874348" cy="169171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400">
                <a:solidFill>
                  <a:srgbClr val="202122"/>
                </a:solidFill>
                <a:latin typeface="Times New Roman" panose="02020603050405020304" pitchFamily="18" charset="0"/>
                <a:cs typeface="Times New Roman" panose="02020603050405020304" pitchFamily="18" charset="0"/>
              </a:rPr>
              <a:t>Gdzie:</a:t>
            </a:r>
          </a:p>
          <a:p>
            <a:pPr marL="0" indent="0">
              <a:buNone/>
            </a:pPr>
            <a:r>
              <a:rPr lang="pl-PL" sz="2400">
                <a:solidFill>
                  <a:srgbClr val="202122"/>
                </a:solidFill>
                <a:latin typeface="Times New Roman" panose="02020603050405020304" pitchFamily="18" charset="0"/>
                <a:cs typeface="Times New Roman" panose="02020603050405020304" pitchFamily="18" charset="0"/>
              </a:rPr>
              <a:t>Q – moc bierna</a:t>
            </a:r>
          </a:p>
          <a:p>
            <a:pPr marL="0" indent="0">
              <a:buNone/>
            </a:pPr>
            <a:r>
              <a:rPr lang="pl-PL" sz="2400">
                <a:solidFill>
                  <a:srgbClr val="202122"/>
                </a:solidFill>
                <a:latin typeface="Times New Roman" panose="02020603050405020304" pitchFamily="18" charset="0"/>
                <a:cs typeface="Times New Roman" panose="02020603050405020304" pitchFamily="18" charset="0"/>
              </a:rPr>
              <a:t>U – wartość skuteczna napięcia</a:t>
            </a:r>
          </a:p>
          <a:p>
            <a:pPr marL="0" indent="0">
              <a:buNone/>
            </a:pPr>
            <a:r>
              <a:rPr lang="pl-PL" sz="2400">
                <a:solidFill>
                  <a:srgbClr val="202122"/>
                </a:solidFill>
                <a:latin typeface="Times New Roman" panose="02020603050405020304" pitchFamily="18" charset="0"/>
                <a:cs typeface="Times New Roman" panose="02020603050405020304" pitchFamily="18" charset="0"/>
              </a:rPr>
              <a:t>I – wartość skuteczna prądu</a:t>
            </a:r>
          </a:p>
          <a:p>
            <a:pPr>
              <a:buFont typeface="Symbol" panose="05050102010706020507" pitchFamily="18" charset="2"/>
              <a:buChar char="j"/>
            </a:pPr>
            <a:r>
              <a:rPr lang="pl-PL" sz="2400">
                <a:solidFill>
                  <a:srgbClr val="202122"/>
                </a:solidFill>
                <a:latin typeface="Times New Roman" panose="02020603050405020304" pitchFamily="18" charset="0"/>
                <a:cs typeface="Times New Roman" panose="02020603050405020304" pitchFamily="18" charset="0"/>
              </a:rPr>
              <a:t>- kąt przesunięcia pomiędzy napięciem a prądem</a:t>
            </a:r>
          </a:p>
          <a:p>
            <a:pPr marL="0" indent="0">
              <a:buNone/>
            </a:pPr>
            <a:r>
              <a:rPr lang="pl-PL" sz="2400">
                <a:solidFill>
                  <a:srgbClr val="202122"/>
                </a:solidFill>
                <a:latin typeface="Times New Roman" panose="02020603050405020304" pitchFamily="18" charset="0"/>
                <a:cs typeface="Times New Roman" panose="02020603050405020304" pitchFamily="18" charset="0"/>
              </a:rPr>
              <a:t>X- reaktancja – będzie zdefiniowana później </a:t>
            </a:r>
            <a:r>
              <a:rPr lang="pl-PL" sz="2400">
                <a:solidFill>
                  <a:srgbClr val="202122"/>
                </a:solidFill>
                <a:latin typeface="Times New Roman" panose="02020603050405020304" pitchFamily="18" charset="0"/>
                <a:cs typeface="Times New Roman" panose="02020603050405020304" pitchFamily="18" charset="0"/>
                <a:sym typeface="Wingdings" panose="05000000000000000000" pitchFamily="2" charset="2"/>
              </a:rPr>
              <a:t></a:t>
            </a:r>
            <a:endParaRPr lang="pl-PL" sz="2400">
              <a:solidFill>
                <a:srgbClr val="202122"/>
              </a:solidFill>
              <a:latin typeface="Times New Roman" panose="02020603050405020304" pitchFamily="18" charset="0"/>
              <a:cs typeface="Times New Roman" panose="02020603050405020304" pitchFamily="18" charset="0"/>
            </a:endParaRPr>
          </a:p>
        </p:txBody>
      </p:sp>
      <p:pic>
        <p:nvPicPr>
          <p:cNvPr id="8" name="Obraz 7">
            <a:extLst>
              <a:ext uri="{FF2B5EF4-FFF2-40B4-BE49-F238E27FC236}">
                <a16:creationId xmlns:a16="http://schemas.microsoft.com/office/drawing/2014/main" id="{3A04952D-CCD8-19A9-85EC-210503A9D071}"/>
              </a:ext>
            </a:extLst>
          </p:cNvPr>
          <p:cNvPicPr>
            <a:picLocks noChangeAspect="1"/>
          </p:cNvPicPr>
          <p:nvPr/>
        </p:nvPicPr>
        <p:blipFill>
          <a:blip r:embed="rId3"/>
          <a:stretch>
            <a:fillRect/>
          </a:stretch>
        </p:blipFill>
        <p:spPr>
          <a:xfrm>
            <a:off x="5687825" y="5306456"/>
            <a:ext cx="1690645" cy="1177298"/>
          </a:xfrm>
          <a:prstGeom prst="rect">
            <a:avLst/>
          </a:prstGeom>
        </p:spPr>
      </p:pic>
    </p:spTree>
    <p:extLst>
      <p:ext uri="{BB962C8B-B14F-4D97-AF65-F5344CB8AC3E}">
        <p14:creationId xmlns:p14="http://schemas.microsoft.com/office/powerpoint/2010/main" val="1348930499"/>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B8FD07-72D0-C645-190C-23EEFCBC0269}"/>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Falownik 1-fazowy</a:t>
            </a:r>
          </a:p>
        </p:txBody>
      </p:sp>
      <p:pic>
        <p:nvPicPr>
          <p:cNvPr id="5" name="Obraz 4">
            <a:extLst>
              <a:ext uri="{FF2B5EF4-FFF2-40B4-BE49-F238E27FC236}">
                <a16:creationId xmlns:a16="http://schemas.microsoft.com/office/drawing/2014/main" id="{C7F629E4-6234-71F8-940B-322907EC0E8E}"/>
              </a:ext>
            </a:extLst>
          </p:cNvPr>
          <p:cNvPicPr>
            <a:picLocks noChangeAspect="1"/>
          </p:cNvPicPr>
          <p:nvPr/>
        </p:nvPicPr>
        <p:blipFill>
          <a:blip r:embed="rId2"/>
          <a:stretch>
            <a:fillRect/>
          </a:stretch>
        </p:blipFill>
        <p:spPr>
          <a:xfrm>
            <a:off x="2447829" y="1772273"/>
            <a:ext cx="7562850" cy="4324350"/>
          </a:xfrm>
          <a:prstGeom prst="rect">
            <a:avLst/>
          </a:prstGeom>
        </p:spPr>
      </p:pic>
      <p:sp>
        <p:nvSpPr>
          <p:cNvPr id="6" name="pole tekstowe 5">
            <a:extLst>
              <a:ext uri="{FF2B5EF4-FFF2-40B4-BE49-F238E27FC236}">
                <a16:creationId xmlns:a16="http://schemas.microsoft.com/office/drawing/2014/main" id="{546A483A-6E11-E7C2-9343-87FCE722AE6E}"/>
              </a:ext>
            </a:extLst>
          </p:cNvPr>
          <p:cNvSpPr txBox="1"/>
          <p:nvPr/>
        </p:nvSpPr>
        <p:spPr>
          <a:xfrm>
            <a:off x="0" y="6625379"/>
            <a:ext cx="11432067" cy="215444"/>
          </a:xfrm>
          <a:prstGeom prst="rect">
            <a:avLst/>
          </a:prstGeom>
          <a:noFill/>
        </p:spPr>
        <p:txBody>
          <a:bodyPr wrap="square" rtlCol="0">
            <a:spAutoFit/>
          </a:bodyPr>
          <a:lstStyle/>
          <a:p>
            <a:r>
              <a:rPr lang="pl-PL" sz="800" err="1">
                <a:latin typeface="Times New Roman" panose="02020603050405020304" pitchFamily="18" charset="0"/>
                <a:cs typeface="Times New Roman" panose="02020603050405020304" pitchFamily="18" charset="0"/>
              </a:rPr>
              <a:t>EnergoElektronika</a:t>
            </a:r>
            <a:r>
              <a:rPr lang="pl-PL" sz="800">
                <a:latin typeface="Times New Roman" panose="02020603050405020304" pitchFamily="18" charset="0"/>
                <a:cs typeface="Times New Roman" panose="02020603050405020304" pitchFamily="18" charset="0"/>
              </a:rPr>
              <a:t> Bogusław Grzesik wydawnictwo Politechniki Śląskiej </a:t>
            </a:r>
          </a:p>
        </p:txBody>
      </p:sp>
    </p:spTree>
    <p:extLst>
      <p:ext uri="{BB962C8B-B14F-4D97-AF65-F5344CB8AC3E}">
        <p14:creationId xmlns:p14="http://schemas.microsoft.com/office/powerpoint/2010/main" val="203965047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F56ACE2-CDEA-1EE1-77CE-3CFB21ED9A91}"/>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Sterowanie przepływem energii w systemach odnawialnych na przykładzie EKO OZE PV</a:t>
            </a:r>
          </a:p>
        </p:txBody>
      </p:sp>
      <p:pic>
        <p:nvPicPr>
          <p:cNvPr id="5" name="Obraz 4">
            <a:extLst>
              <a:ext uri="{FF2B5EF4-FFF2-40B4-BE49-F238E27FC236}">
                <a16:creationId xmlns:a16="http://schemas.microsoft.com/office/drawing/2014/main" id="{135678B0-32DE-74E5-D3F6-64EBF1CE3B09}"/>
              </a:ext>
            </a:extLst>
          </p:cNvPr>
          <p:cNvPicPr>
            <a:picLocks noChangeAspect="1"/>
          </p:cNvPicPr>
          <p:nvPr/>
        </p:nvPicPr>
        <p:blipFill>
          <a:blip r:embed="rId2"/>
          <a:stretch>
            <a:fillRect/>
          </a:stretch>
        </p:blipFill>
        <p:spPr>
          <a:xfrm>
            <a:off x="1554479" y="2110817"/>
            <a:ext cx="9157696" cy="3681425"/>
          </a:xfrm>
          <a:prstGeom prst="rect">
            <a:avLst/>
          </a:prstGeom>
        </p:spPr>
      </p:pic>
      <p:sp>
        <p:nvSpPr>
          <p:cNvPr id="6" name="pole tekstowe 5">
            <a:extLst>
              <a:ext uri="{FF2B5EF4-FFF2-40B4-BE49-F238E27FC236}">
                <a16:creationId xmlns:a16="http://schemas.microsoft.com/office/drawing/2014/main" id="{C8031CB6-F1B7-6911-C69E-3D9ED7614921}"/>
              </a:ext>
            </a:extLst>
          </p:cNvPr>
          <p:cNvSpPr txBox="1"/>
          <p:nvPr/>
        </p:nvSpPr>
        <p:spPr>
          <a:xfrm>
            <a:off x="766" y="663540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https://zamel.io/eko-oze-pv</a:t>
            </a:r>
          </a:p>
        </p:txBody>
      </p:sp>
    </p:spTree>
    <p:extLst>
      <p:ext uri="{BB962C8B-B14F-4D97-AF65-F5344CB8AC3E}">
        <p14:creationId xmlns:p14="http://schemas.microsoft.com/office/powerpoint/2010/main" val="4103569146"/>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2BA3A1-BC07-4352-1087-17AB51E40920}"/>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Sterowanie przepływem energii w systemach odnawialnych na przykładzie EKO OZE PV</a:t>
            </a:r>
          </a:p>
        </p:txBody>
      </p:sp>
      <p:pic>
        <p:nvPicPr>
          <p:cNvPr id="5" name="Obraz 4">
            <a:extLst>
              <a:ext uri="{FF2B5EF4-FFF2-40B4-BE49-F238E27FC236}">
                <a16:creationId xmlns:a16="http://schemas.microsoft.com/office/drawing/2014/main" id="{3480053D-6FE6-1FA7-F593-1CB7FB6FD1F7}"/>
              </a:ext>
            </a:extLst>
          </p:cNvPr>
          <p:cNvPicPr>
            <a:picLocks noChangeAspect="1"/>
          </p:cNvPicPr>
          <p:nvPr/>
        </p:nvPicPr>
        <p:blipFill>
          <a:blip r:embed="rId2"/>
          <a:stretch>
            <a:fillRect/>
          </a:stretch>
        </p:blipFill>
        <p:spPr>
          <a:xfrm>
            <a:off x="2294700" y="1788254"/>
            <a:ext cx="7373128" cy="4568893"/>
          </a:xfrm>
          <a:prstGeom prst="rect">
            <a:avLst/>
          </a:prstGeom>
        </p:spPr>
      </p:pic>
      <p:sp>
        <p:nvSpPr>
          <p:cNvPr id="6" name="pole tekstowe 5">
            <a:extLst>
              <a:ext uri="{FF2B5EF4-FFF2-40B4-BE49-F238E27FC236}">
                <a16:creationId xmlns:a16="http://schemas.microsoft.com/office/drawing/2014/main" id="{F11DA5F4-AF2B-1261-6EA0-66403FF17051}"/>
              </a:ext>
            </a:extLst>
          </p:cNvPr>
          <p:cNvSpPr txBox="1"/>
          <p:nvPr/>
        </p:nvSpPr>
        <p:spPr>
          <a:xfrm>
            <a:off x="766" y="663540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https://zamel.io/eko-oze-pv</a:t>
            </a:r>
          </a:p>
        </p:txBody>
      </p:sp>
    </p:spTree>
    <p:extLst>
      <p:ext uri="{BB962C8B-B14F-4D97-AF65-F5344CB8AC3E}">
        <p14:creationId xmlns:p14="http://schemas.microsoft.com/office/powerpoint/2010/main" val="17104441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3BC971-E2BE-E43A-4486-D849D564831E}"/>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Sterowanie przepływem energii w systemach odnawialnych na przykładzie EKO OZE PV</a:t>
            </a:r>
          </a:p>
        </p:txBody>
      </p:sp>
      <p:pic>
        <p:nvPicPr>
          <p:cNvPr id="5" name="Obraz 4">
            <a:extLst>
              <a:ext uri="{FF2B5EF4-FFF2-40B4-BE49-F238E27FC236}">
                <a16:creationId xmlns:a16="http://schemas.microsoft.com/office/drawing/2014/main" id="{DBA919DE-D93E-1845-FB60-0981290799FF}"/>
              </a:ext>
            </a:extLst>
          </p:cNvPr>
          <p:cNvPicPr>
            <a:picLocks noChangeAspect="1"/>
          </p:cNvPicPr>
          <p:nvPr/>
        </p:nvPicPr>
        <p:blipFill>
          <a:blip r:embed="rId2"/>
          <a:stretch>
            <a:fillRect/>
          </a:stretch>
        </p:blipFill>
        <p:spPr>
          <a:xfrm>
            <a:off x="1332275" y="1506144"/>
            <a:ext cx="8886949" cy="5264551"/>
          </a:xfrm>
          <a:prstGeom prst="rect">
            <a:avLst/>
          </a:prstGeom>
        </p:spPr>
      </p:pic>
      <p:sp>
        <p:nvSpPr>
          <p:cNvPr id="6" name="pole tekstowe 5">
            <a:extLst>
              <a:ext uri="{FF2B5EF4-FFF2-40B4-BE49-F238E27FC236}">
                <a16:creationId xmlns:a16="http://schemas.microsoft.com/office/drawing/2014/main" id="{53D597D5-76BB-1831-FCCC-9E09380B36DB}"/>
              </a:ext>
            </a:extLst>
          </p:cNvPr>
          <p:cNvSpPr txBox="1"/>
          <p:nvPr/>
        </p:nvSpPr>
        <p:spPr>
          <a:xfrm>
            <a:off x="766" y="663540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https://zamel.io/eko-oze-pv</a:t>
            </a:r>
          </a:p>
        </p:txBody>
      </p:sp>
    </p:spTree>
    <p:extLst>
      <p:ext uri="{BB962C8B-B14F-4D97-AF65-F5344CB8AC3E}">
        <p14:creationId xmlns:p14="http://schemas.microsoft.com/office/powerpoint/2010/main" val="390952519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605AE48-68C9-8754-5E2E-74CBB1A267FB}"/>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Sterowanie przepływem energii w systemach odnawialnych na przykładzie EKO OZE PV</a:t>
            </a:r>
          </a:p>
        </p:txBody>
      </p:sp>
      <p:pic>
        <p:nvPicPr>
          <p:cNvPr id="5" name="Obraz 4">
            <a:extLst>
              <a:ext uri="{FF2B5EF4-FFF2-40B4-BE49-F238E27FC236}">
                <a16:creationId xmlns:a16="http://schemas.microsoft.com/office/drawing/2014/main" id="{EC0D4F63-57AA-F81C-74CB-200BE6FA6453}"/>
              </a:ext>
            </a:extLst>
          </p:cNvPr>
          <p:cNvPicPr>
            <a:picLocks noChangeAspect="1"/>
          </p:cNvPicPr>
          <p:nvPr/>
        </p:nvPicPr>
        <p:blipFill>
          <a:blip r:embed="rId2"/>
          <a:stretch>
            <a:fillRect/>
          </a:stretch>
        </p:blipFill>
        <p:spPr>
          <a:xfrm>
            <a:off x="1222253" y="1629021"/>
            <a:ext cx="8684513" cy="5100320"/>
          </a:xfrm>
          <a:prstGeom prst="rect">
            <a:avLst/>
          </a:prstGeom>
        </p:spPr>
      </p:pic>
      <p:sp>
        <p:nvSpPr>
          <p:cNvPr id="6" name="pole tekstowe 5">
            <a:extLst>
              <a:ext uri="{FF2B5EF4-FFF2-40B4-BE49-F238E27FC236}">
                <a16:creationId xmlns:a16="http://schemas.microsoft.com/office/drawing/2014/main" id="{2622EB78-227E-6440-6155-ED385602B3E3}"/>
              </a:ext>
            </a:extLst>
          </p:cNvPr>
          <p:cNvSpPr txBox="1"/>
          <p:nvPr/>
        </p:nvSpPr>
        <p:spPr>
          <a:xfrm>
            <a:off x="766" y="663540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https://zamel.io/eko-oze-pv</a:t>
            </a:r>
          </a:p>
        </p:txBody>
      </p:sp>
    </p:spTree>
    <p:extLst>
      <p:ext uri="{BB962C8B-B14F-4D97-AF65-F5344CB8AC3E}">
        <p14:creationId xmlns:p14="http://schemas.microsoft.com/office/powerpoint/2010/main" val="309063505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2EB201-34F6-700A-A837-B8A50FD862BA}"/>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Sterowanie przepływem energii w systemach odnawialnych na przykładzie EKO OZE PV</a:t>
            </a:r>
          </a:p>
        </p:txBody>
      </p:sp>
      <p:pic>
        <p:nvPicPr>
          <p:cNvPr id="5" name="Obraz 4">
            <a:extLst>
              <a:ext uri="{FF2B5EF4-FFF2-40B4-BE49-F238E27FC236}">
                <a16:creationId xmlns:a16="http://schemas.microsoft.com/office/drawing/2014/main" id="{5182823A-E7DE-D58B-9D06-E84585E63444}"/>
              </a:ext>
            </a:extLst>
          </p:cNvPr>
          <p:cNvPicPr>
            <a:picLocks noChangeAspect="1"/>
          </p:cNvPicPr>
          <p:nvPr/>
        </p:nvPicPr>
        <p:blipFill>
          <a:blip r:embed="rId2"/>
          <a:stretch>
            <a:fillRect/>
          </a:stretch>
        </p:blipFill>
        <p:spPr>
          <a:xfrm>
            <a:off x="1657899" y="2058550"/>
            <a:ext cx="7933864" cy="4684576"/>
          </a:xfrm>
          <a:prstGeom prst="rect">
            <a:avLst/>
          </a:prstGeom>
        </p:spPr>
      </p:pic>
      <p:sp>
        <p:nvSpPr>
          <p:cNvPr id="7" name="pole tekstowe 6">
            <a:extLst>
              <a:ext uri="{FF2B5EF4-FFF2-40B4-BE49-F238E27FC236}">
                <a16:creationId xmlns:a16="http://schemas.microsoft.com/office/drawing/2014/main" id="{06E1C28B-C2B3-02C9-7E66-22AE2B93235B}"/>
              </a:ext>
            </a:extLst>
          </p:cNvPr>
          <p:cNvSpPr txBox="1"/>
          <p:nvPr/>
        </p:nvSpPr>
        <p:spPr>
          <a:xfrm>
            <a:off x="766" y="663540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https://zamel.io/eko-oze-pv</a:t>
            </a:r>
          </a:p>
        </p:txBody>
      </p:sp>
    </p:spTree>
    <p:extLst>
      <p:ext uri="{BB962C8B-B14F-4D97-AF65-F5344CB8AC3E}">
        <p14:creationId xmlns:p14="http://schemas.microsoft.com/office/powerpoint/2010/main" val="215798978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0B99D3D-2F40-8EB9-8ED3-7E20D46FB25F}"/>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Sterowanie przepływem energii w systemach odnawialnych na przykładzie EKO OZE PV</a:t>
            </a:r>
          </a:p>
        </p:txBody>
      </p:sp>
      <p:pic>
        <p:nvPicPr>
          <p:cNvPr id="5" name="Obraz 4">
            <a:extLst>
              <a:ext uri="{FF2B5EF4-FFF2-40B4-BE49-F238E27FC236}">
                <a16:creationId xmlns:a16="http://schemas.microsoft.com/office/drawing/2014/main" id="{79BDD586-97E2-C845-D9E6-02760D7E6BEE}"/>
              </a:ext>
            </a:extLst>
          </p:cNvPr>
          <p:cNvPicPr>
            <a:picLocks noChangeAspect="1"/>
          </p:cNvPicPr>
          <p:nvPr/>
        </p:nvPicPr>
        <p:blipFill>
          <a:blip r:embed="rId2"/>
          <a:stretch>
            <a:fillRect/>
          </a:stretch>
        </p:blipFill>
        <p:spPr>
          <a:xfrm>
            <a:off x="205218" y="2291452"/>
            <a:ext cx="5708515" cy="4277064"/>
          </a:xfrm>
          <a:prstGeom prst="rect">
            <a:avLst/>
          </a:prstGeom>
        </p:spPr>
      </p:pic>
      <p:pic>
        <p:nvPicPr>
          <p:cNvPr id="7" name="Obraz 6">
            <a:extLst>
              <a:ext uri="{FF2B5EF4-FFF2-40B4-BE49-F238E27FC236}">
                <a16:creationId xmlns:a16="http://schemas.microsoft.com/office/drawing/2014/main" id="{EFE09E95-2F1D-5029-2060-7B8C44CEE8ED}"/>
              </a:ext>
            </a:extLst>
          </p:cNvPr>
          <p:cNvPicPr>
            <a:picLocks noChangeAspect="1"/>
          </p:cNvPicPr>
          <p:nvPr/>
        </p:nvPicPr>
        <p:blipFill>
          <a:blip r:embed="rId3"/>
          <a:stretch>
            <a:fillRect/>
          </a:stretch>
        </p:blipFill>
        <p:spPr>
          <a:xfrm>
            <a:off x="6400679" y="2245356"/>
            <a:ext cx="5367052" cy="4552909"/>
          </a:xfrm>
          <a:prstGeom prst="rect">
            <a:avLst/>
          </a:prstGeom>
        </p:spPr>
      </p:pic>
      <p:sp>
        <p:nvSpPr>
          <p:cNvPr id="8" name="pole tekstowe 7">
            <a:extLst>
              <a:ext uri="{FF2B5EF4-FFF2-40B4-BE49-F238E27FC236}">
                <a16:creationId xmlns:a16="http://schemas.microsoft.com/office/drawing/2014/main" id="{8033E6A5-93CE-E58B-0C58-5BFC13491453}"/>
              </a:ext>
            </a:extLst>
          </p:cNvPr>
          <p:cNvSpPr txBox="1"/>
          <p:nvPr/>
        </p:nvSpPr>
        <p:spPr>
          <a:xfrm>
            <a:off x="766" y="6635404"/>
            <a:ext cx="6095234"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https://zamel.io/eko-oze-pv</a:t>
            </a:r>
          </a:p>
        </p:txBody>
      </p:sp>
    </p:spTree>
    <p:extLst>
      <p:ext uri="{BB962C8B-B14F-4D97-AF65-F5344CB8AC3E}">
        <p14:creationId xmlns:p14="http://schemas.microsoft.com/office/powerpoint/2010/main" val="3104986052"/>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B76011-D44F-AC26-5099-9051C84A1E52}"/>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Bibliografia</a:t>
            </a:r>
          </a:p>
        </p:txBody>
      </p:sp>
      <p:sp>
        <p:nvSpPr>
          <p:cNvPr id="3" name="Symbol zastępczy zawartości 2">
            <a:extLst>
              <a:ext uri="{FF2B5EF4-FFF2-40B4-BE49-F238E27FC236}">
                <a16:creationId xmlns:a16="http://schemas.microsoft.com/office/drawing/2014/main" id="{626FFCD6-0B92-1CF9-47DF-C73694F1FFC0}"/>
              </a:ext>
            </a:extLst>
          </p:cNvPr>
          <p:cNvSpPr>
            <a:spLocks noGrp="1"/>
          </p:cNvSpPr>
          <p:nvPr>
            <p:ph idx="1"/>
          </p:nvPr>
        </p:nvSpPr>
        <p:spPr>
          <a:xfrm>
            <a:off x="838200" y="1838877"/>
            <a:ext cx="10515600" cy="4351338"/>
          </a:xfrm>
        </p:spPr>
        <p:txBody>
          <a:bodyPr>
            <a:normAutofit fontScale="62500" lnSpcReduction="20000"/>
          </a:bodyPr>
          <a:lstStyle/>
          <a:p>
            <a:r>
              <a:rPr lang="pl-PL">
                <a:latin typeface="Times New Roman" panose="02020603050405020304" pitchFamily="18" charset="0"/>
                <a:cs typeface="Times New Roman" panose="02020603050405020304" pitchFamily="18" charset="0"/>
                <a:hlinkClick r:id="rId2"/>
              </a:rPr>
              <a:t>https://www.robotyka.net.pl/obliczanie-obwodow-metoda-praw-kirchhoffa-metoda-klasyczna/</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3"/>
              </a:rPr>
              <a:t>https://www.varta.com/</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4"/>
              </a:rPr>
              <a:t>https://pl.wikipedia.org/wiki/Rezystor</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5"/>
              </a:rPr>
              <a:t>https://forbot.pl/blog/czym-jest-moc-jak-dobrac-odpowiednie-elementy-id17277</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6"/>
              </a:rPr>
              <a:t>https://goodaudio.pl/blog/cewka-czym-jest/</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7"/>
              </a:rPr>
              <a:t>https://strefaie.pl/typy-schematow-wg-normy-iec-81346/</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8"/>
              </a:rPr>
              <a:t>https://kb.pl/aktualnosci/fotowoltaika/mikroinwertery-czy-inwerter-centralny-co-wybrac/</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9"/>
              </a:rPr>
              <a:t>https://www.medianauka.pl/symbole-elektryczne</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10"/>
              </a:rPr>
              <a:t>https://pl.khanacademy.org/science/electrical-engineering/ee-circuit-analysis-topic/ee-dc-circuit-analysis/a/ee-mesh-current-method</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11"/>
              </a:rPr>
              <a:t>https://pl.khanacademy.org/science/electrical-engineering/ee-circuit-analysis-topic/ee-dc-circuit-analysis/a/ee-node-voltage-method</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hlinkClick r:id="rId12"/>
              </a:rPr>
              <a:t>https://elektrykapradnietyka.com/21667/tnc-tns-tncs-tt-it/</a:t>
            </a:r>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rPr>
              <a:t>https://www.napieciesalama.pl</a:t>
            </a:r>
          </a:p>
        </p:txBody>
      </p:sp>
    </p:spTree>
    <p:extLst>
      <p:ext uri="{BB962C8B-B14F-4D97-AF65-F5344CB8AC3E}">
        <p14:creationId xmlns:p14="http://schemas.microsoft.com/office/powerpoint/2010/main" val="498226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BE82E4-2FC0-1F10-5BD4-834550C21BF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pozorna</a:t>
            </a:r>
          </a:p>
        </p:txBody>
      </p:sp>
      <p:sp>
        <p:nvSpPr>
          <p:cNvPr id="3" name="Symbol zastępczy zawartości 2">
            <a:extLst>
              <a:ext uri="{FF2B5EF4-FFF2-40B4-BE49-F238E27FC236}">
                <a16:creationId xmlns:a16="http://schemas.microsoft.com/office/drawing/2014/main" id="{00375B22-27B2-87F3-1F8B-1D23C7EF1A9A}"/>
              </a:ext>
            </a:extLst>
          </p:cNvPr>
          <p:cNvSpPr>
            <a:spLocks noGrp="1"/>
          </p:cNvSpPr>
          <p:nvPr>
            <p:ph idx="1"/>
          </p:nvPr>
        </p:nvSpPr>
        <p:spPr>
          <a:xfrm>
            <a:off x="838200" y="1825625"/>
            <a:ext cx="10515600" cy="1288636"/>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Moc pozorna – wielkość fizyczna określana dla obwodów prądu przemiennego. Wyraża się ją jako iloczyn wartości skutecznych napięcia i natężenia prądu:</a:t>
            </a:r>
          </a:p>
        </p:txBody>
      </p:sp>
      <p:sp>
        <p:nvSpPr>
          <p:cNvPr id="4" name="Symbol zastępczy zawartości 2">
            <a:extLst>
              <a:ext uri="{FF2B5EF4-FFF2-40B4-BE49-F238E27FC236}">
                <a16:creationId xmlns:a16="http://schemas.microsoft.com/office/drawing/2014/main" id="{C01EA0F3-1DD6-4369-192A-90DEA10C7D49}"/>
              </a:ext>
            </a:extLst>
          </p:cNvPr>
          <p:cNvSpPr txBox="1">
            <a:spLocks/>
          </p:cNvSpPr>
          <p:nvPr/>
        </p:nvSpPr>
        <p:spPr>
          <a:xfrm>
            <a:off x="838200" y="3563869"/>
            <a:ext cx="10515600" cy="12886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400" dirty="0">
                <a:latin typeface="Times New Roman" panose="02020603050405020304" pitchFamily="18" charset="0"/>
                <a:cs typeface="Times New Roman" panose="02020603050405020304" pitchFamily="18" charset="0"/>
              </a:rPr>
              <a:t>Związek pomiędzy mocą czynną, bierną i pozorną jest następujący:</a:t>
            </a:r>
          </a:p>
        </p:txBody>
      </p:sp>
      <p:pic>
        <p:nvPicPr>
          <p:cNvPr id="7" name="Obraz 6">
            <a:extLst>
              <a:ext uri="{FF2B5EF4-FFF2-40B4-BE49-F238E27FC236}">
                <a16:creationId xmlns:a16="http://schemas.microsoft.com/office/drawing/2014/main" id="{4C1F188C-4613-A330-7AE2-AB4F51C98B24}"/>
              </a:ext>
            </a:extLst>
          </p:cNvPr>
          <p:cNvPicPr>
            <a:picLocks noChangeAspect="1"/>
          </p:cNvPicPr>
          <p:nvPr/>
        </p:nvPicPr>
        <p:blipFill>
          <a:blip r:embed="rId2"/>
          <a:stretch>
            <a:fillRect/>
          </a:stretch>
        </p:blipFill>
        <p:spPr>
          <a:xfrm>
            <a:off x="5372100" y="2962275"/>
            <a:ext cx="1447800" cy="466725"/>
          </a:xfrm>
          <a:prstGeom prst="rect">
            <a:avLst/>
          </a:prstGeom>
        </p:spPr>
      </p:pic>
      <p:pic>
        <p:nvPicPr>
          <p:cNvPr id="9" name="Obraz 8">
            <a:extLst>
              <a:ext uri="{FF2B5EF4-FFF2-40B4-BE49-F238E27FC236}">
                <a16:creationId xmlns:a16="http://schemas.microsoft.com/office/drawing/2014/main" id="{CE4D556A-DA50-583D-0CC6-C90C6AFBE4DF}"/>
              </a:ext>
            </a:extLst>
          </p:cNvPr>
          <p:cNvPicPr>
            <a:picLocks noChangeAspect="1"/>
          </p:cNvPicPr>
          <p:nvPr/>
        </p:nvPicPr>
        <p:blipFill>
          <a:blip r:embed="rId3"/>
          <a:stretch>
            <a:fillRect/>
          </a:stretch>
        </p:blipFill>
        <p:spPr>
          <a:xfrm>
            <a:off x="4863064" y="3991252"/>
            <a:ext cx="2376764" cy="765399"/>
          </a:xfrm>
          <a:prstGeom prst="rect">
            <a:avLst/>
          </a:prstGeom>
        </p:spPr>
      </p:pic>
      <p:pic>
        <p:nvPicPr>
          <p:cNvPr id="13" name="Obraz 12">
            <a:extLst>
              <a:ext uri="{FF2B5EF4-FFF2-40B4-BE49-F238E27FC236}">
                <a16:creationId xmlns:a16="http://schemas.microsoft.com/office/drawing/2014/main" id="{2F09C03A-920A-8B38-9C5C-F1CD5FA3E000}"/>
              </a:ext>
            </a:extLst>
          </p:cNvPr>
          <p:cNvPicPr>
            <a:picLocks noChangeAspect="1"/>
          </p:cNvPicPr>
          <p:nvPr/>
        </p:nvPicPr>
        <p:blipFill>
          <a:blip r:embed="rId4"/>
          <a:stretch>
            <a:fillRect/>
          </a:stretch>
        </p:blipFill>
        <p:spPr>
          <a:xfrm>
            <a:off x="838200" y="5562665"/>
            <a:ext cx="2202240" cy="1177298"/>
          </a:xfrm>
          <a:prstGeom prst="rect">
            <a:avLst/>
          </a:prstGeom>
        </p:spPr>
      </p:pic>
      <p:pic>
        <p:nvPicPr>
          <p:cNvPr id="14" name="Obraz 13">
            <a:extLst>
              <a:ext uri="{FF2B5EF4-FFF2-40B4-BE49-F238E27FC236}">
                <a16:creationId xmlns:a16="http://schemas.microsoft.com/office/drawing/2014/main" id="{F22FA9AE-97DB-7BB6-C37B-F243889D233B}"/>
              </a:ext>
            </a:extLst>
          </p:cNvPr>
          <p:cNvPicPr>
            <a:picLocks noChangeAspect="1"/>
          </p:cNvPicPr>
          <p:nvPr/>
        </p:nvPicPr>
        <p:blipFill>
          <a:blip r:embed="rId5"/>
          <a:stretch>
            <a:fillRect/>
          </a:stretch>
        </p:blipFill>
        <p:spPr>
          <a:xfrm>
            <a:off x="9920520" y="5470914"/>
            <a:ext cx="1690645" cy="1177298"/>
          </a:xfrm>
          <a:prstGeom prst="rect">
            <a:avLst/>
          </a:prstGeom>
        </p:spPr>
      </p:pic>
      <p:sp>
        <p:nvSpPr>
          <p:cNvPr id="15" name="Symbol zastępczy zawartości 2">
            <a:extLst>
              <a:ext uri="{FF2B5EF4-FFF2-40B4-BE49-F238E27FC236}">
                <a16:creationId xmlns:a16="http://schemas.microsoft.com/office/drawing/2014/main" id="{69171A93-0FAB-7AC6-90BC-B2E979079B99}"/>
              </a:ext>
            </a:extLst>
          </p:cNvPr>
          <p:cNvSpPr txBox="1">
            <a:spLocks/>
          </p:cNvSpPr>
          <p:nvPr/>
        </p:nvSpPr>
        <p:spPr>
          <a:xfrm>
            <a:off x="838200" y="4671259"/>
            <a:ext cx="8179191" cy="12886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400" dirty="0">
                <a:latin typeface="Times New Roman" panose="02020603050405020304" pitchFamily="18" charset="0"/>
                <a:cs typeface="Times New Roman" panose="02020603050405020304" pitchFamily="18" charset="0"/>
              </a:rPr>
              <a:t>Geometrycznie możemy więc przedstawić związek mocy jako trójkąt:</a:t>
            </a:r>
          </a:p>
        </p:txBody>
      </p:sp>
      <p:pic>
        <p:nvPicPr>
          <p:cNvPr id="17" name="Obraz 16">
            <a:extLst>
              <a:ext uri="{FF2B5EF4-FFF2-40B4-BE49-F238E27FC236}">
                <a16:creationId xmlns:a16="http://schemas.microsoft.com/office/drawing/2014/main" id="{6AB7CE3E-7D33-7708-F23F-35F8AE0BD630}"/>
              </a:ext>
            </a:extLst>
          </p:cNvPr>
          <p:cNvPicPr>
            <a:picLocks noChangeAspect="1"/>
          </p:cNvPicPr>
          <p:nvPr/>
        </p:nvPicPr>
        <p:blipFill>
          <a:blip r:embed="rId6"/>
          <a:stretch>
            <a:fillRect/>
          </a:stretch>
        </p:blipFill>
        <p:spPr>
          <a:xfrm>
            <a:off x="4182720" y="5651470"/>
            <a:ext cx="2236837" cy="1091018"/>
          </a:xfrm>
          <a:prstGeom prst="rect">
            <a:avLst/>
          </a:prstGeom>
        </p:spPr>
      </p:pic>
      <p:sp>
        <p:nvSpPr>
          <p:cNvPr id="18" name="pole tekstowe 17">
            <a:extLst>
              <a:ext uri="{FF2B5EF4-FFF2-40B4-BE49-F238E27FC236}">
                <a16:creationId xmlns:a16="http://schemas.microsoft.com/office/drawing/2014/main" id="{040C1658-1CB3-FD2D-1312-6428DEB2F8AE}"/>
              </a:ext>
            </a:extLst>
          </p:cNvPr>
          <p:cNvSpPr txBox="1"/>
          <p:nvPr/>
        </p:nvSpPr>
        <p:spPr>
          <a:xfrm>
            <a:off x="3559126" y="6278880"/>
            <a:ext cx="479618"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lub</a:t>
            </a:r>
          </a:p>
        </p:txBody>
      </p:sp>
      <p:sp>
        <p:nvSpPr>
          <p:cNvPr id="19" name="pole tekstowe 18">
            <a:extLst>
              <a:ext uri="{FF2B5EF4-FFF2-40B4-BE49-F238E27FC236}">
                <a16:creationId xmlns:a16="http://schemas.microsoft.com/office/drawing/2014/main" id="{12FED058-4437-D331-B997-5CD60157D14D}"/>
              </a:ext>
            </a:extLst>
          </p:cNvPr>
          <p:cNvSpPr txBox="1"/>
          <p:nvPr/>
        </p:nvSpPr>
        <p:spPr>
          <a:xfrm>
            <a:off x="7093860" y="5431052"/>
            <a:ext cx="2494671" cy="1200329"/>
          </a:xfrm>
          <a:prstGeom prst="rect">
            <a:avLst/>
          </a:prstGeom>
          <a:noFill/>
        </p:spPr>
        <p:txBody>
          <a:bodyPr wrap="square" rtlCol="0">
            <a:spAutoFit/>
          </a:bodyPr>
          <a:lstStyle/>
          <a:p>
            <a:pPr algn="just"/>
            <a:r>
              <a:rPr lang="pl-PL" dirty="0">
                <a:latin typeface="Times New Roman" panose="02020603050405020304" pitchFamily="18" charset="0"/>
                <a:cs typeface="Times New Roman" panose="02020603050405020304" pitchFamily="18" charset="0"/>
              </a:rPr>
              <a:t>Gdzie kąt stanowi przesunięcie fazowe między przebiegami napięcia i prądu</a:t>
            </a:r>
          </a:p>
        </p:txBody>
      </p:sp>
    </p:spTree>
    <p:extLst>
      <p:ext uri="{BB962C8B-B14F-4D97-AF65-F5344CB8AC3E}">
        <p14:creationId xmlns:p14="http://schemas.microsoft.com/office/powerpoint/2010/main" val="3537473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9AD1643-18B0-2528-EC31-A9F2D34590A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pozorna</a:t>
            </a:r>
          </a:p>
        </p:txBody>
      </p:sp>
      <p:sp>
        <p:nvSpPr>
          <p:cNvPr id="3" name="Symbol zastępczy zawartości 2">
            <a:extLst>
              <a:ext uri="{FF2B5EF4-FFF2-40B4-BE49-F238E27FC236}">
                <a16:creationId xmlns:a16="http://schemas.microsoft.com/office/drawing/2014/main" id="{461AD39C-3D2D-0E00-1692-0F181D1BF337}"/>
              </a:ext>
            </a:extLst>
          </p:cNvPr>
          <p:cNvSpPr>
            <a:spLocks noGrp="1"/>
          </p:cNvSpPr>
          <p:nvPr>
            <p:ph idx="1"/>
          </p:nvPr>
        </p:nvSpPr>
        <p:spPr>
          <a:xfrm>
            <a:off x="838200" y="1825625"/>
            <a:ext cx="10515600" cy="961749"/>
          </a:xfrm>
        </p:spPr>
        <p:txBody>
          <a:bodyPr/>
          <a:lstStyle/>
          <a:p>
            <a:pPr marL="0" indent="0" algn="just">
              <a:buNone/>
            </a:pPr>
            <a:r>
              <a:rPr lang="pl-PL" dirty="0">
                <a:latin typeface="Times New Roman" panose="02020603050405020304" pitchFamily="18" charset="0"/>
                <a:cs typeface="Times New Roman" panose="02020603050405020304" pitchFamily="18" charset="0"/>
              </a:rPr>
              <a:t>Nanosząc przykładowe wartości przebiegów chwilowych mocy uzyskujemy:</a:t>
            </a:r>
          </a:p>
        </p:txBody>
      </p:sp>
      <p:pic>
        <p:nvPicPr>
          <p:cNvPr id="4" name="Obraz 3">
            <a:extLst>
              <a:ext uri="{FF2B5EF4-FFF2-40B4-BE49-F238E27FC236}">
                <a16:creationId xmlns:a16="http://schemas.microsoft.com/office/drawing/2014/main" id="{4E520DC3-3F1A-9CC4-F4EC-B95B20643CBE}"/>
              </a:ext>
            </a:extLst>
          </p:cNvPr>
          <p:cNvPicPr>
            <a:picLocks noChangeAspect="1"/>
          </p:cNvPicPr>
          <p:nvPr/>
        </p:nvPicPr>
        <p:blipFill>
          <a:blip r:embed="rId2"/>
          <a:stretch>
            <a:fillRect/>
          </a:stretch>
        </p:blipFill>
        <p:spPr>
          <a:xfrm>
            <a:off x="1101104" y="3429000"/>
            <a:ext cx="2123592" cy="2127474"/>
          </a:xfrm>
          <a:prstGeom prst="rect">
            <a:avLst/>
          </a:prstGeom>
        </p:spPr>
      </p:pic>
      <p:pic>
        <p:nvPicPr>
          <p:cNvPr id="11" name="Obraz 10">
            <a:extLst>
              <a:ext uri="{FF2B5EF4-FFF2-40B4-BE49-F238E27FC236}">
                <a16:creationId xmlns:a16="http://schemas.microsoft.com/office/drawing/2014/main" id="{205BC0AE-DF6E-6FAF-550E-F90B75E1D068}"/>
              </a:ext>
            </a:extLst>
          </p:cNvPr>
          <p:cNvPicPr>
            <a:picLocks noChangeAspect="1"/>
          </p:cNvPicPr>
          <p:nvPr/>
        </p:nvPicPr>
        <p:blipFill>
          <a:blip r:embed="rId3"/>
          <a:stretch>
            <a:fillRect/>
          </a:stretch>
        </p:blipFill>
        <p:spPr>
          <a:xfrm>
            <a:off x="7022114" y="2489327"/>
            <a:ext cx="3915347" cy="4260596"/>
          </a:xfrm>
          <a:prstGeom prst="rect">
            <a:avLst/>
          </a:prstGeom>
        </p:spPr>
      </p:pic>
    </p:spTree>
    <p:extLst>
      <p:ext uri="{BB962C8B-B14F-4D97-AF65-F5344CB8AC3E}">
        <p14:creationId xmlns:p14="http://schemas.microsoft.com/office/powerpoint/2010/main" val="929781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EF1A58-721A-B37D-7015-349FEF72A584}"/>
              </a:ext>
            </a:extLst>
          </p:cNvPr>
          <p:cNvSpPr>
            <a:spLocks noGrp="1"/>
          </p:cNvSpPr>
          <p:nvPr>
            <p:ph type="title"/>
          </p:nvPr>
        </p:nvSpPr>
        <p:spPr/>
        <p:txBody>
          <a:bodyPr/>
          <a:lstStyle/>
          <a:p>
            <a:r>
              <a:rPr lang="pl-PL">
                <a:latin typeface="Times New Roman" panose="02020603050405020304" pitchFamily="18" charset="0"/>
                <a:cs typeface="Times New Roman" panose="02020603050405020304" pitchFamily="18" charset="0"/>
              </a:rPr>
              <a:t>Podstawowe pojęcia fizyczne: moc pozorna</a:t>
            </a:r>
          </a:p>
        </p:txBody>
      </p:sp>
      <p:sp>
        <p:nvSpPr>
          <p:cNvPr id="6" name="Symbol zastępczy zawartości 2">
            <a:extLst>
              <a:ext uri="{FF2B5EF4-FFF2-40B4-BE49-F238E27FC236}">
                <a16:creationId xmlns:a16="http://schemas.microsoft.com/office/drawing/2014/main" id="{57CAC48A-B3C5-6B52-00B5-03262E807526}"/>
              </a:ext>
            </a:extLst>
          </p:cNvPr>
          <p:cNvSpPr txBox="1">
            <a:spLocks/>
          </p:cNvSpPr>
          <p:nvPr/>
        </p:nvSpPr>
        <p:spPr>
          <a:xfrm>
            <a:off x="491987" y="2441061"/>
            <a:ext cx="11208025" cy="25763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400" dirty="0">
                <a:latin typeface="Times New Roman" panose="02020603050405020304" pitchFamily="18" charset="0"/>
                <a:cs typeface="Times New Roman" panose="02020603050405020304" pitchFamily="18" charset="0"/>
              </a:rPr>
              <a:t>Nie wyczerpuje to tematu współczesnej elektrotechniki ponieważ coraz większe znaczenie ma moc związana z odkształceniem przebiegu sinusoidalnego (w „gniazdku” nie mamy już do czynienia z czystym sinusem ale przebiegiem odkształconym, zawierającym szereg harmonicznych). Dlatego trafniejszą interpretacją niż wskazany wcześniej trójkąt mocy jest bryła przestrzenna. Dochodzimy do mocy dystorsji D opisanej po raz pierwszy w 1927 roku przez węgierskiego uczonego </a:t>
            </a:r>
            <a:r>
              <a:rPr lang="pl-PL" sz="2400" dirty="0" err="1">
                <a:latin typeface="Times New Roman" panose="02020603050405020304" pitchFamily="18" charset="0"/>
                <a:cs typeface="Times New Roman" panose="02020603050405020304" pitchFamily="18" charset="0"/>
              </a:rPr>
              <a:t>Budeanu</a:t>
            </a:r>
            <a:r>
              <a:rPr lang="pl-PL"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00614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D7E534-8FDE-B1BB-5137-6B05A8C1BCD0}"/>
              </a:ext>
            </a:extLst>
          </p:cNvPr>
          <p:cNvSpPr>
            <a:spLocks noGrp="1"/>
          </p:cNvSpPr>
          <p:nvPr>
            <p:ph type="title"/>
          </p:nvPr>
        </p:nvSpPr>
        <p:spPr>
          <a:xfrm>
            <a:off x="463826" y="365125"/>
            <a:ext cx="10889974" cy="1325563"/>
          </a:xfrm>
        </p:spPr>
        <p:txBody>
          <a:bodyPr/>
          <a:lstStyle/>
          <a:p>
            <a:pPr algn="ctr"/>
            <a:r>
              <a:rPr lang="pl-PL">
                <a:latin typeface="Times New Roman" panose="02020603050405020304" pitchFamily="18" charset="0"/>
                <a:cs typeface="Times New Roman" panose="02020603050405020304" pitchFamily="18" charset="0"/>
              </a:rPr>
              <a:t>Podstawowe pojęcia fizyczne: moc dystorsji</a:t>
            </a:r>
          </a:p>
        </p:txBody>
      </p:sp>
      <p:sp>
        <p:nvSpPr>
          <p:cNvPr id="3" name="Symbol zastępczy zawartości 2">
            <a:extLst>
              <a:ext uri="{FF2B5EF4-FFF2-40B4-BE49-F238E27FC236}">
                <a16:creationId xmlns:a16="http://schemas.microsoft.com/office/drawing/2014/main" id="{2D357676-07B7-3B2A-48A6-19A13C60D086}"/>
              </a:ext>
            </a:extLst>
          </p:cNvPr>
          <p:cNvSpPr>
            <a:spLocks noGrp="1"/>
          </p:cNvSpPr>
          <p:nvPr>
            <p:ph idx="1"/>
          </p:nvPr>
        </p:nvSpPr>
        <p:spPr/>
        <p:txBody>
          <a:bodyPr>
            <a:normAutofit/>
          </a:bodyPr>
          <a:lstStyle/>
          <a:p>
            <a:pPr marL="0" indent="0" algn="just">
              <a:buNone/>
            </a:pPr>
            <a:r>
              <a:rPr lang="pl-PL" sz="2400" i="0" dirty="0">
                <a:solidFill>
                  <a:srgbClr val="202122"/>
                </a:solidFill>
                <a:effectLst/>
                <a:latin typeface="Times New Roman" panose="02020603050405020304" pitchFamily="18" charset="0"/>
                <a:cs typeface="Times New Roman" panose="02020603050405020304" pitchFamily="18" charset="0"/>
              </a:rPr>
              <a:t>Moc odkształcenia (moc dystorsji) </a:t>
            </a:r>
            <a:r>
              <a:rPr lang="pl-PL" sz="2400" b="0" i="0" dirty="0">
                <a:solidFill>
                  <a:srgbClr val="202122"/>
                </a:solidFill>
                <a:effectLst/>
                <a:latin typeface="Times New Roman" panose="02020603050405020304" pitchFamily="18" charset="0"/>
                <a:cs typeface="Times New Roman" panose="02020603050405020304" pitchFamily="18" charset="0"/>
              </a:rPr>
              <a:t>– rodzaj mocy biernej w sieciach prądu przemiennego powstającej w obwodach w wyniku działania </a:t>
            </a:r>
            <a:br>
              <a:rPr lang="pl-PL" sz="2400" b="0" i="0" dirty="0">
                <a:solidFill>
                  <a:srgbClr val="202122"/>
                </a:solidFill>
                <a:effectLst/>
                <a:latin typeface="Times New Roman" panose="02020603050405020304" pitchFamily="18" charset="0"/>
                <a:cs typeface="Times New Roman" panose="02020603050405020304" pitchFamily="18" charset="0"/>
              </a:rPr>
            </a:br>
            <a:r>
              <a:rPr lang="pl-PL" sz="2400" b="0" i="0" dirty="0">
                <a:solidFill>
                  <a:srgbClr val="202122"/>
                </a:solidFill>
                <a:effectLst/>
                <a:latin typeface="Times New Roman" panose="02020603050405020304" pitchFamily="18" charset="0"/>
                <a:cs typeface="Times New Roman" panose="02020603050405020304" pitchFamily="18" charset="0"/>
              </a:rPr>
              <a:t>w niej nieliniowych elementów wywołujących niesinusoidalny przebieg natężenia prądu i napięcia elektrycznego. Przykładem nieliniowych elementów instalacji są inwertery (falowniki) stosowane w pralkach, suszarkach, energoelektronice, lodówkach, a także inwertery systemów PV.</a:t>
            </a:r>
          </a:p>
          <a:p>
            <a:pPr marL="0" indent="0" algn="just">
              <a:buNone/>
            </a:pPr>
            <a:r>
              <a:rPr lang="pl-PL" sz="2400" dirty="0">
                <a:solidFill>
                  <a:srgbClr val="202122"/>
                </a:solidFill>
                <a:latin typeface="Times New Roman" panose="02020603050405020304" pitchFamily="18" charset="0"/>
                <a:cs typeface="Times New Roman" panose="02020603050405020304" pitchFamily="18" charset="0"/>
              </a:rPr>
              <a:t>W XIX wieku moc dystorsji nie była brana pod uwagę, w XX wieku była marginalna, w XXI wieku będzie zagadnieniem dominującym. </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104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10B5F0-2426-66DB-4C3E-8A89333701B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moc dystorsji</a:t>
            </a:r>
          </a:p>
        </p:txBody>
      </p:sp>
      <p:sp>
        <p:nvSpPr>
          <p:cNvPr id="3" name="Symbol zastępczy zawartości 2">
            <a:extLst>
              <a:ext uri="{FF2B5EF4-FFF2-40B4-BE49-F238E27FC236}">
                <a16:creationId xmlns:a16="http://schemas.microsoft.com/office/drawing/2014/main" id="{C4A80C93-A1BD-16F3-595D-EA00962165C7}"/>
              </a:ext>
            </a:extLst>
          </p:cNvPr>
          <p:cNvSpPr>
            <a:spLocks noGrp="1"/>
          </p:cNvSpPr>
          <p:nvPr>
            <p:ph idx="1"/>
          </p:nvPr>
        </p:nvSpPr>
        <p:spPr>
          <a:xfrm>
            <a:off x="838200" y="1825625"/>
            <a:ext cx="6357730" cy="4351338"/>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Spójrzmy na związek mocy czynnej, biernej, pozornej oraz dystorsji jeszcze raz:</a:t>
            </a:r>
          </a:p>
        </p:txBody>
      </p:sp>
      <p:pic>
        <p:nvPicPr>
          <p:cNvPr id="4" name="Obraz 3">
            <a:extLst>
              <a:ext uri="{FF2B5EF4-FFF2-40B4-BE49-F238E27FC236}">
                <a16:creationId xmlns:a16="http://schemas.microsoft.com/office/drawing/2014/main" id="{EADFCA55-357F-430F-7C09-395A2A42D7D6}"/>
              </a:ext>
            </a:extLst>
          </p:cNvPr>
          <p:cNvPicPr>
            <a:picLocks noChangeAspect="1"/>
          </p:cNvPicPr>
          <p:nvPr/>
        </p:nvPicPr>
        <p:blipFill>
          <a:blip r:embed="rId2"/>
          <a:stretch>
            <a:fillRect/>
          </a:stretch>
        </p:blipFill>
        <p:spPr>
          <a:xfrm>
            <a:off x="7120836" y="1515164"/>
            <a:ext cx="4623390" cy="5031073"/>
          </a:xfrm>
          <a:prstGeom prst="rect">
            <a:avLst/>
          </a:prstGeom>
        </p:spPr>
      </p:pic>
      <p:sp>
        <p:nvSpPr>
          <p:cNvPr id="5" name="pole tekstowe 4">
            <a:extLst>
              <a:ext uri="{FF2B5EF4-FFF2-40B4-BE49-F238E27FC236}">
                <a16:creationId xmlns:a16="http://schemas.microsoft.com/office/drawing/2014/main" id="{E905CDA8-BEC6-EF00-D164-5B04ACACAEAD}"/>
              </a:ext>
            </a:extLst>
          </p:cNvPr>
          <p:cNvSpPr txBox="1"/>
          <p:nvPr/>
        </p:nvSpPr>
        <p:spPr>
          <a:xfrm>
            <a:off x="1596823" y="6468299"/>
            <a:ext cx="7519494" cy="307777"/>
          </a:xfrm>
          <a:prstGeom prst="rect">
            <a:avLst/>
          </a:prstGeom>
          <a:noFill/>
        </p:spPr>
        <p:txBody>
          <a:bodyPr wrap="none" rtlCol="0">
            <a:spAutoFit/>
          </a:bodyPr>
          <a:lstStyle/>
          <a:p>
            <a:pPr algn="just"/>
            <a:r>
              <a:rPr lang="pl-PL" sz="1400" dirty="0">
                <a:latin typeface="Times New Roman" panose="02020603050405020304" pitchFamily="18" charset="0"/>
                <a:cs typeface="Times New Roman" panose="02020603050405020304" pitchFamily="18" charset="0"/>
              </a:rPr>
              <a:t>Źródło: https://www.kierunekchemia.pl/artykul,85690,system-optymalizacji-energii-elektrycznej.html</a:t>
            </a:r>
          </a:p>
        </p:txBody>
      </p:sp>
      <p:pic>
        <p:nvPicPr>
          <p:cNvPr id="7" name="Obraz 6">
            <a:extLst>
              <a:ext uri="{FF2B5EF4-FFF2-40B4-BE49-F238E27FC236}">
                <a16:creationId xmlns:a16="http://schemas.microsoft.com/office/drawing/2014/main" id="{82F06B7C-E19F-AE66-E3C3-591F000B68D0}"/>
              </a:ext>
            </a:extLst>
          </p:cNvPr>
          <p:cNvPicPr>
            <a:picLocks noChangeAspect="1"/>
          </p:cNvPicPr>
          <p:nvPr/>
        </p:nvPicPr>
        <p:blipFill>
          <a:blip r:embed="rId3"/>
          <a:stretch>
            <a:fillRect/>
          </a:stretch>
        </p:blipFill>
        <p:spPr>
          <a:xfrm>
            <a:off x="1746595" y="4372113"/>
            <a:ext cx="3609975" cy="914400"/>
          </a:xfrm>
          <a:prstGeom prst="rect">
            <a:avLst/>
          </a:prstGeom>
        </p:spPr>
      </p:pic>
    </p:spTree>
    <p:extLst>
      <p:ext uri="{BB962C8B-B14F-4D97-AF65-F5344CB8AC3E}">
        <p14:creationId xmlns:p14="http://schemas.microsoft.com/office/powerpoint/2010/main" val="1909607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435D86C-59D9-8000-D09E-4156F14C9178}"/>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energia elektryczna</a:t>
            </a:r>
          </a:p>
        </p:txBody>
      </p:sp>
      <p:sp>
        <p:nvSpPr>
          <p:cNvPr id="3" name="Symbol zastępczy zawartości 2">
            <a:extLst>
              <a:ext uri="{FF2B5EF4-FFF2-40B4-BE49-F238E27FC236}">
                <a16:creationId xmlns:a16="http://schemas.microsoft.com/office/drawing/2014/main" id="{3C755A08-3991-A58A-093B-E0247B7F18F3}"/>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Energia elektryczna prądu elektrycznego to energia, jaką prąd elektryczny przekazuje odbiornikowi wykonującemu pracę lub zmieniającemu ją na inną formę energii. Energię elektryczną przepływającą lub pobieraną przez urządzenie określa iloczyn natężenia prądu płynącego przez odbiornik, napięcia na odbiorniku i czasu przepływu prądu przez odbiornik.</a:t>
            </a:r>
          </a:p>
          <a:p>
            <a:pPr marL="0" indent="0" algn="just">
              <a:buNone/>
            </a:pPr>
            <a:r>
              <a:rPr lang="pl-PL" sz="2400" dirty="0">
                <a:latin typeface="Times New Roman" panose="02020603050405020304" pitchFamily="18" charset="0"/>
                <a:cs typeface="Times New Roman" panose="02020603050405020304" pitchFamily="18" charset="0"/>
              </a:rPr>
              <a:t>Zużycie energii elektrycznej w technice mierzone jest w kilowatogodzinach [kWh]. Urządzeniem do pomiaru zużycia energii elektrycznej jest licznik energii elektrycznej.</a:t>
            </a:r>
          </a:p>
        </p:txBody>
      </p:sp>
      <p:pic>
        <p:nvPicPr>
          <p:cNvPr id="5" name="Obraz 4">
            <a:extLst>
              <a:ext uri="{FF2B5EF4-FFF2-40B4-BE49-F238E27FC236}">
                <a16:creationId xmlns:a16="http://schemas.microsoft.com/office/drawing/2014/main" id="{6DB70B4A-0881-CC6E-DAA9-13907E1FB89D}"/>
              </a:ext>
            </a:extLst>
          </p:cNvPr>
          <p:cNvPicPr>
            <a:picLocks noChangeAspect="1"/>
          </p:cNvPicPr>
          <p:nvPr/>
        </p:nvPicPr>
        <p:blipFill>
          <a:blip r:embed="rId2"/>
          <a:stretch>
            <a:fillRect/>
          </a:stretch>
        </p:blipFill>
        <p:spPr>
          <a:xfrm>
            <a:off x="5266070" y="4313218"/>
            <a:ext cx="1786534" cy="2493200"/>
          </a:xfrm>
          <a:prstGeom prst="rect">
            <a:avLst/>
          </a:prstGeom>
        </p:spPr>
      </p:pic>
      <p:pic>
        <p:nvPicPr>
          <p:cNvPr id="7" name="Obraz 6">
            <a:extLst>
              <a:ext uri="{FF2B5EF4-FFF2-40B4-BE49-F238E27FC236}">
                <a16:creationId xmlns:a16="http://schemas.microsoft.com/office/drawing/2014/main" id="{9AAEB1F6-A359-E164-37CE-702B26324948}"/>
              </a:ext>
            </a:extLst>
          </p:cNvPr>
          <p:cNvPicPr>
            <a:picLocks noChangeAspect="1"/>
          </p:cNvPicPr>
          <p:nvPr/>
        </p:nvPicPr>
        <p:blipFill>
          <a:blip r:embed="rId3"/>
          <a:stretch>
            <a:fillRect/>
          </a:stretch>
        </p:blipFill>
        <p:spPr>
          <a:xfrm>
            <a:off x="7378593" y="4290186"/>
            <a:ext cx="1409026" cy="2516232"/>
          </a:xfrm>
          <a:prstGeom prst="rect">
            <a:avLst/>
          </a:prstGeom>
        </p:spPr>
      </p:pic>
      <p:sp>
        <p:nvSpPr>
          <p:cNvPr id="4" name="pole tekstowe 3">
            <a:extLst>
              <a:ext uri="{FF2B5EF4-FFF2-40B4-BE49-F238E27FC236}">
                <a16:creationId xmlns:a16="http://schemas.microsoft.com/office/drawing/2014/main" id="{E541E0B3-A9CE-B100-7A15-DC35648C1164}"/>
              </a:ext>
            </a:extLst>
          </p:cNvPr>
          <p:cNvSpPr txBox="1"/>
          <p:nvPr/>
        </p:nvSpPr>
        <p:spPr>
          <a:xfrm>
            <a:off x="106018" y="6590974"/>
            <a:ext cx="901209" cy="215444"/>
          </a:xfrm>
          <a:prstGeom prst="rect">
            <a:avLst/>
          </a:prstGeom>
          <a:noFill/>
        </p:spPr>
        <p:txBody>
          <a:bodyPr wrap="none" rtlCol="0">
            <a:spAutoFit/>
          </a:bodyPr>
          <a:lstStyle/>
          <a:p>
            <a:r>
              <a:rPr lang="pl-PL" sz="800">
                <a:latin typeface="Times New Roman" panose="02020603050405020304" pitchFamily="18" charset="0"/>
                <a:cs typeface="Times New Roman" panose="02020603050405020304" pitchFamily="18" charset="0"/>
              </a:rPr>
              <a:t>Źródło: zamel.pl</a:t>
            </a:r>
          </a:p>
        </p:txBody>
      </p:sp>
    </p:spTree>
    <p:extLst>
      <p:ext uri="{BB962C8B-B14F-4D97-AF65-F5344CB8AC3E}">
        <p14:creationId xmlns:p14="http://schemas.microsoft.com/office/powerpoint/2010/main" val="5654273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42F759A-E6DC-4E2A-CDF8-6F7F5B3D03B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energia elektryczna</a:t>
            </a:r>
          </a:p>
        </p:txBody>
      </p:sp>
      <p:sp>
        <p:nvSpPr>
          <p:cNvPr id="3" name="Symbol zastępczy zawartości 2">
            <a:extLst>
              <a:ext uri="{FF2B5EF4-FFF2-40B4-BE49-F238E27FC236}">
                <a16:creationId xmlns:a16="http://schemas.microsoft.com/office/drawing/2014/main" id="{C5C6AB0F-8F40-159D-31E1-6F298A3189F7}"/>
              </a:ext>
            </a:extLst>
          </p:cNvPr>
          <p:cNvSpPr>
            <a:spLocks noGrp="1"/>
          </p:cNvSpPr>
          <p:nvPr>
            <p:ph idx="1"/>
          </p:nvPr>
        </p:nvSpPr>
        <p:spPr/>
        <p:txBody>
          <a:bodyPr/>
          <a:lstStyle/>
          <a:p>
            <a:pPr marL="0" indent="0" algn="just">
              <a:buNone/>
            </a:pPr>
            <a:r>
              <a:rPr lang="pl-PL" dirty="0">
                <a:latin typeface="Times New Roman" panose="02020603050405020304" pitchFamily="18" charset="0"/>
                <a:cs typeface="Times New Roman" panose="02020603050405020304" pitchFamily="18" charset="0"/>
              </a:rPr>
              <a:t>Współczesne systemy automatyki budynkowej posiadają zaawansowane monitory energii umożliwiające analizę wszystkich parametrów sieci: monitorowanie wartości chwilowych napięć i prądów, wartości skutecznych napięć i prądów w czasie, wartości chwilowych mocy, oraz energii. Zgromadzony zbiór danych umożliwia skuteczne zarządzanie przepływem mocy np. z wykorzystaniem polskiej technologii EKO-OZE-PV.</a:t>
            </a:r>
          </a:p>
        </p:txBody>
      </p:sp>
      <p:pic>
        <p:nvPicPr>
          <p:cNvPr id="5" name="Obraz 4">
            <a:extLst>
              <a:ext uri="{FF2B5EF4-FFF2-40B4-BE49-F238E27FC236}">
                <a16:creationId xmlns:a16="http://schemas.microsoft.com/office/drawing/2014/main" id="{7C011240-190F-F9F6-4273-E05283B10243}"/>
              </a:ext>
            </a:extLst>
          </p:cNvPr>
          <p:cNvPicPr>
            <a:picLocks noChangeAspect="1"/>
          </p:cNvPicPr>
          <p:nvPr/>
        </p:nvPicPr>
        <p:blipFill>
          <a:blip r:embed="rId2"/>
          <a:stretch>
            <a:fillRect/>
          </a:stretch>
        </p:blipFill>
        <p:spPr>
          <a:xfrm>
            <a:off x="229705" y="4734416"/>
            <a:ext cx="6462643" cy="2127993"/>
          </a:xfrm>
          <a:prstGeom prst="rect">
            <a:avLst/>
          </a:prstGeom>
        </p:spPr>
      </p:pic>
      <p:pic>
        <p:nvPicPr>
          <p:cNvPr id="7" name="Obraz 6">
            <a:extLst>
              <a:ext uri="{FF2B5EF4-FFF2-40B4-BE49-F238E27FC236}">
                <a16:creationId xmlns:a16="http://schemas.microsoft.com/office/drawing/2014/main" id="{802BE7FE-6CF9-90E3-F271-EC7B636A1209}"/>
              </a:ext>
            </a:extLst>
          </p:cNvPr>
          <p:cNvPicPr>
            <a:picLocks noChangeAspect="1"/>
          </p:cNvPicPr>
          <p:nvPr/>
        </p:nvPicPr>
        <p:blipFill>
          <a:blip r:embed="rId3"/>
          <a:stretch>
            <a:fillRect/>
          </a:stretch>
        </p:blipFill>
        <p:spPr>
          <a:xfrm>
            <a:off x="7678831" y="4618730"/>
            <a:ext cx="3607878" cy="2239270"/>
          </a:xfrm>
          <a:prstGeom prst="rect">
            <a:avLst/>
          </a:prstGeom>
        </p:spPr>
      </p:pic>
      <p:sp>
        <p:nvSpPr>
          <p:cNvPr id="4" name="pole tekstowe 3">
            <a:extLst>
              <a:ext uri="{FF2B5EF4-FFF2-40B4-BE49-F238E27FC236}">
                <a16:creationId xmlns:a16="http://schemas.microsoft.com/office/drawing/2014/main" id="{951EF36D-59DC-7486-5E7C-D34528A4B6EA}"/>
              </a:ext>
            </a:extLst>
          </p:cNvPr>
          <p:cNvSpPr txBox="1"/>
          <p:nvPr/>
        </p:nvSpPr>
        <p:spPr>
          <a:xfrm>
            <a:off x="106018" y="6590974"/>
            <a:ext cx="901209" cy="215444"/>
          </a:xfrm>
          <a:prstGeom prst="rect">
            <a:avLst/>
          </a:prstGeom>
          <a:noFill/>
        </p:spPr>
        <p:txBody>
          <a:bodyPr wrap="none" rtlCol="0">
            <a:spAutoFit/>
          </a:bodyPr>
          <a:lstStyle/>
          <a:p>
            <a:r>
              <a:rPr lang="pl-PL" sz="800">
                <a:latin typeface="Times New Roman" panose="02020603050405020304" pitchFamily="18" charset="0"/>
                <a:cs typeface="Times New Roman" panose="02020603050405020304" pitchFamily="18" charset="0"/>
              </a:rPr>
              <a:t>Źródło: zamel.pl</a:t>
            </a:r>
          </a:p>
        </p:txBody>
      </p:sp>
    </p:spTree>
    <p:extLst>
      <p:ext uri="{BB962C8B-B14F-4D97-AF65-F5344CB8AC3E}">
        <p14:creationId xmlns:p14="http://schemas.microsoft.com/office/powerpoint/2010/main" val="2372160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4FCC0B-1C04-AE5E-C26E-3CD3ECBB14BC}"/>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Wprowadzenie do kursu, cel i zakres szkolenia</a:t>
            </a:r>
          </a:p>
        </p:txBody>
      </p:sp>
      <p:sp>
        <p:nvSpPr>
          <p:cNvPr id="3" name="Symbol zastępczy zawartości 2">
            <a:extLst>
              <a:ext uri="{FF2B5EF4-FFF2-40B4-BE49-F238E27FC236}">
                <a16:creationId xmlns:a16="http://schemas.microsoft.com/office/drawing/2014/main" id="{D6AA657F-D811-19CB-4C50-99B4C4E68B8B}"/>
              </a:ext>
            </a:extLst>
          </p:cNvPr>
          <p:cNvSpPr>
            <a:spLocks noGrp="1"/>
          </p:cNvSpPr>
          <p:nvPr>
            <p:ph idx="1"/>
          </p:nvPr>
        </p:nvSpPr>
        <p:spPr/>
        <p:txBody>
          <a:bodyPr/>
          <a:lstStyle/>
          <a:p>
            <a:pPr algn="just"/>
            <a:r>
              <a:rPr lang="pl-PL" sz="2400" dirty="0">
                <a:latin typeface="Times New Roman" panose="02020603050405020304" pitchFamily="18" charset="0"/>
                <a:cs typeface="Times New Roman" panose="02020603050405020304" pitchFamily="18" charset="0"/>
              </a:rPr>
              <a:t>Celem kursu jest pozyskanie teoretycznych podstaw analizy obwodowej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w wykorzystaniu w praktycznych zastosowaniach współczesnej elektrotechniki.</a:t>
            </a:r>
          </a:p>
          <a:p>
            <a:pPr algn="just"/>
            <a:r>
              <a:rPr lang="pl-PL" sz="2400" dirty="0">
                <a:latin typeface="Times New Roman" panose="02020603050405020304" pitchFamily="18" charset="0"/>
                <a:cs typeface="Times New Roman" panose="02020603050405020304" pitchFamily="18" charset="0"/>
              </a:rPr>
              <a:t>W tym celu należy poznać i zrozumieć podstawowe zjawiska fizyczne dotyczące przepływu prądu, poznać podstawowe metody analiz obwodów elektrycznych, poznać podstawowe elementy instalacji elektrycznych, zrozumieć ich zasadę działania, a także ich wpływ na bezpieczeństwo oraz zachowanie się instalacji.</a:t>
            </a:r>
          </a:p>
          <a:p>
            <a:pPr algn="just"/>
            <a:r>
              <a:rPr lang="pl-PL" sz="2400" dirty="0">
                <a:latin typeface="Times New Roman" panose="02020603050405020304" pitchFamily="18" charset="0"/>
                <a:cs typeface="Times New Roman" panose="02020603050405020304" pitchFamily="18" charset="0"/>
              </a:rPr>
              <a:t>Absolwent kursu powinien znacznie lepiej zrozumieć współczesne domowe instalacje elektryczne.</a:t>
            </a: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a:p>
            <a:pPr algn="just"/>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4786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DEF997-15D0-7A32-7C21-46872EF75079}"/>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rezystancja</a:t>
            </a:r>
          </a:p>
        </p:txBody>
      </p:sp>
      <p:sp>
        <p:nvSpPr>
          <p:cNvPr id="3" name="Symbol zastępczy zawartości 2">
            <a:extLst>
              <a:ext uri="{FF2B5EF4-FFF2-40B4-BE49-F238E27FC236}">
                <a16:creationId xmlns:a16="http://schemas.microsoft.com/office/drawing/2014/main" id="{2C57F260-D148-9D4B-AA9F-D542B106A1CC}"/>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Rezystancja, opór (elektryczny, czynny), oporność (czynna) (z łac. </a:t>
            </a:r>
            <a:r>
              <a:rPr lang="pl-PL" sz="2400" dirty="0" err="1">
                <a:latin typeface="Times New Roman" panose="02020603050405020304" pitchFamily="18" charset="0"/>
                <a:cs typeface="Times New Roman" panose="02020603050405020304" pitchFamily="18" charset="0"/>
              </a:rPr>
              <a:t>resistere</a:t>
            </a:r>
            <a:r>
              <a:rPr lang="pl-PL" sz="2400" dirty="0">
                <a:latin typeface="Times New Roman" panose="02020603050405020304" pitchFamily="18" charset="0"/>
                <a:cs typeface="Times New Roman" panose="02020603050405020304" pitchFamily="18" charset="0"/>
              </a:rPr>
              <a:t> — sprzeciwiać się, stawiać opór) – wielkość charakteryzująca relację między napięciem a natężeniem prądu elektrycznego w obwodach prądu stałego. </a:t>
            </a:r>
          </a:p>
          <a:p>
            <a:pPr marL="0" indent="0" algn="just">
              <a:buNone/>
            </a:pPr>
            <a:r>
              <a:rPr lang="pl-PL" sz="2400" dirty="0">
                <a:latin typeface="Times New Roman" panose="02020603050405020304" pitchFamily="18" charset="0"/>
                <a:cs typeface="Times New Roman" panose="02020603050405020304" pitchFamily="18" charset="0"/>
              </a:rPr>
              <a:t>Zwyczajowo rezystancję oznacza się symbolem R . Jednostką rezystancji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w układzie SI jest om, którego symbolem jest Ω .</a:t>
            </a:r>
          </a:p>
          <a:p>
            <a:pPr marL="0" indent="0" algn="just">
              <a:buNone/>
            </a:pPr>
            <a:r>
              <a:rPr lang="pl-PL" sz="2400" dirty="0">
                <a:latin typeface="Times New Roman" panose="02020603050405020304" pitchFamily="18" charset="0"/>
                <a:cs typeface="Times New Roman" panose="02020603050405020304" pitchFamily="18" charset="0"/>
              </a:rPr>
              <a:t>Dla układów prądu stałego związek pomiędzy napięciem, prądem oraz rezystancją wyraża się wzorem:</a:t>
            </a:r>
          </a:p>
        </p:txBody>
      </p:sp>
      <p:pic>
        <p:nvPicPr>
          <p:cNvPr id="11" name="Obraz 10">
            <a:extLst>
              <a:ext uri="{FF2B5EF4-FFF2-40B4-BE49-F238E27FC236}">
                <a16:creationId xmlns:a16="http://schemas.microsoft.com/office/drawing/2014/main" id="{637EB1C9-8B89-4BE4-B22C-DC81644A3B28}"/>
              </a:ext>
            </a:extLst>
          </p:cNvPr>
          <p:cNvPicPr>
            <a:picLocks noChangeAspect="1"/>
          </p:cNvPicPr>
          <p:nvPr/>
        </p:nvPicPr>
        <p:blipFill>
          <a:blip r:embed="rId2"/>
          <a:stretch>
            <a:fillRect/>
          </a:stretch>
        </p:blipFill>
        <p:spPr>
          <a:xfrm>
            <a:off x="5457825" y="4696988"/>
            <a:ext cx="1276350" cy="981075"/>
          </a:xfrm>
          <a:prstGeom prst="rect">
            <a:avLst/>
          </a:prstGeom>
        </p:spPr>
      </p:pic>
    </p:spTree>
    <p:extLst>
      <p:ext uri="{BB962C8B-B14F-4D97-AF65-F5344CB8AC3E}">
        <p14:creationId xmlns:p14="http://schemas.microsoft.com/office/powerpoint/2010/main" val="543966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F84819C-A7DE-546B-2C5D-D38346ED7756}"/>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reaktancja</a:t>
            </a:r>
          </a:p>
        </p:txBody>
      </p:sp>
      <p:sp>
        <p:nvSpPr>
          <p:cNvPr id="3" name="Symbol zastępczy zawartości 2">
            <a:extLst>
              <a:ext uri="{FF2B5EF4-FFF2-40B4-BE49-F238E27FC236}">
                <a16:creationId xmlns:a16="http://schemas.microsoft.com/office/drawing/2014/main" id="{0E65F973-1BD7-107E-C040-BCB9FA66201E}"/>
              </a:ext>
            </a:extLst>
          </p:cNvPr>
          <p:cNvSpPr>
            <a:spLocks noGrp="1"/>
          </p:cNvSpPr>
          <p:nvPr>
            <p:ph idx="1"/>
          </p:nvPr>
        </p:nvSpPr>
        <p:spPr>
          <a:xfrm>
            <a:off x="838200" y="1825625"/>
            <a:ext cx="10515600" cy="3559175"/>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Dla przebiegów zmiennych w których występują elementy pojemnościowe oraz indukcyjnościowe mówimy o reaktancji odpowiednio pojemnościowej lub indukcyjnościowej. Charakterystyka obwodu powoduje przesunięcie fazowe pomiędzy napięciem i prądem. Oznacza to, że część energii wykorzystana jest do tworzenia pola magnetycznego lub elektrycznego. Poziom tego zjawiska uzależniony jest od indukcyjności i pojemności obwodu. Reaktancja wyrażana jest wzorami odpowiednio:</a:t>
            </a:r>
          </a:p>
          <a:p>
            <a:pPr marL="0" indent="0" algn="just">
              <a:buNone/>
            </a:pPr>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C4433EC7-5A0D-31C2-CACB-8EE8484A77E1}"/>
              </a:ext>
            </a:extLst>
          </p:cNvPr>
          <p:cNvPicPr>
            <a:picLocks noChangeAspect="1"/>
          </p:cNvPicPr>
          <p:nvPr/>
        </p:nvPicPr>
        <p:blipFill>
          <a:blip r:embed="rId2"/>
          <a:stretch>
            <a:fillRect/>
          </a:stretch>
        </p:blipFill>
        <p:spPr>
          <a:xfrm>
            <a:off x="1137684" y="5464270"/>
            <a:ext cx="1762125" cy="581025"/>
          </a:xfrm>
          <a:prstGeom prst="rect">
            <a:avLst/>
          </a:prstGeom>
        </p:spPr>
      </p:pic>
      <p:pic>
        <p:nvPicPr>
          <p:cNvPr id="7" name="Obraz 6">
            <a:extLst>
              <a:ext uri="{FF2B5EF4-FFF2-40B4-BE49-F238E27FC236}">
                <a16:creationId xmlns:a16="http://schemas.microsoft.com/office/drawing/2014/main" id="{4B89667E-A063-B536-8DC6-07EF0FE08261}"/>
              </a:ext>
            </a:extLst>
          </p:cNvPr>
          <p:cNvPicPr>
            <a:picLocks noChangeAspect="1"/>
          </p:cNvPicPr>
          <p:nvPr/>
        </p:nvPicPr>
        <p:blipFill>
          <a:blip r:embed="rId3"/>
          <a:stretch>
            <a:fillRect/>
          </a:stretch>
        </p:blipFill>
        <p:spPr>
          <a:xfrm>
            <a:off x="3467582" y="5176864"/>
            <a:ext cx="1952625" cy="1076325"/>
          </a:xfrm>
          <a:prstGeom prst="rect">
            <a:avLst/>
          </a:prstGeom>
        </p:spPr>
      </p:pic>
      <p:sp>
        <p:nvSpPr>
          <p:cNvPr id="8" name="pole tekstowe 7">
            <a:extLst>
              <a:ext uri="{FF2B5EF4-FFF2-40B4-BE49-F238E27FC236}">
                <a16:creationId xmlns:a16="http://schemas.microsoft.com/office/drawing/2014/main" id="{92921A47-A6C3-A39F-EB30-327F8E208CBC}"/>
              </a:ext>
            </a:extLst>
          </p:cNvPr>
          <p:cNvSpPr txBox="1"/>
          <p:nvPr/>
        </p:nvSpPr>
        <p:spPr>
          <a:xfrm>
            <a:off x="6250609" y="5051313"/>
            <a:ext cx="4803707" cy="1200329"/>
          </a:xfrm>
          <a:prstGeom prst="rect">
            <a:avLst/>
          </a:prstGeom>
          <a:noFill/>
        </p:spPr>
        <p:txBody>
          <a:bodyPr wrap="square" rtlCol="0">
            <a:spAutoFit/>
          </a:bodyPr>
          <a:lstStyle/>
          <a:p>
            <a:r>
              <a:rPr lang="pl-PL" dirty="0">
                <a:latin typeface="Times New Roman" panose="02020603050405020304" pitchFamily="18" charset="0"/>
                <a:cs typeface="Times New Roman" panose="02020603050405020304" pitchFamily="18" charset="0"/>
              </a:rPr>
              <a:t>Gdzie:</a:t>
            </a:r>
          </a:p>
          <a:p>
            <a:r>
              <a:rPr lang="pl-PL" dirty="0">
                <a:latin typeface="Times New Roman" panose="02020603050405020304" pitchFamily="18" charset="0"/>
                <a:cs typeface="Times New Roman" panose="02020603050405020304" pitchFamily="18" charset="0"/>
              </a:rPr>
              <a:t>L – indukcyjność cewki</a:t>
            </a:r>
          </a:p>
          <a:p>
            <a:r>
              <a:rPr lang="pl-PL" dirty="0">
                <a:latin typeface="Times New Roman" panose="02020603050405020304" pitchFamily="18" charset="0"/>
                <a:cs typeface="Times New Roman" panose="02020603050405020304" pitchFamily="18" charset="0"/>
              </a:rPr>
              <a:t>C – pojemność kondensatora</a:t>
            </a:r>
          </a:p>
          <a:p>
            <a:r>
              <a:rPr lang="pl-PL" dirty="0">
                <a:latin typeface="Times New Roman" panose="02020603050405020304" pitchFamily="18" charset="0"/>
                <a:cs typeface="Times New Roman" panose="02020603050405020304" pitchFamily="18" charset="0"/>
              </a:rPr>
              <a:t>w - pulsacja równa 2pf </a:t>
            </a:r>
          </a:p>
        </p:txBody>
      </p:sp>
    </p:spTree>
    <p:extLst>
      <p:ext uri="{BB962C8B-B14F-4D97-AF65-F5344CB8AC3E}">
        <p14:creationId xmlns:p14="http://schemas.microsoft.com/office/powerpoint/2010/main" val="3783887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B9BBC6-F63E-7989-C40A-756323663D3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impedancja</a:t>
            </a:r>
          </a:p>
        </p:txBody>
      </p:sp>
      <p:sp>
        <p:nvSpPr>
          <p:cNvPr id="3" name="Symbol zastępczy zawartości 2">
            <a:extLst>
              <a:ext uri="{FF2B5EF4-FFF2-40B4-BE49-F238E27FC236}">
                <a16:creationId xmlns:a16="http://schemas.microsoft.com/office/drawing/2014/main" id="{82254AC8-A5F3-A4F1-A57E-1D0139D4E469}"/>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Dla obwodów prądu zmiennego zamiast o rezystancji mówimy o impedancji będącej odpowiednikiem rezystancji wyrażonej liczbą zespoloną składającą się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z części rzeczywistej w postaci rezystancji oraz urojonej w postaci reaktancji. Opisuje to wzór:</a:t>
            </a:r>
          </a:p>
        </p:txBody>
      </p:sp>
      <p:pic>
        <p:nvPicPr>
          <p:cNvPr id="5" name="Obraz 4">
            <a:extLst>
              <a:ext uri="{FF2B5EF4-FFF2-40B4-BE49-F238E27FC236}">
                <a16:creationId xmlns:a16="http://schemas.microsoft.com/office/drawing/2014/main" id="{A0BF323F-8529-AB2F-FA02-837BE269F907}"/>
              </a:ext>
            </a:extLst>
          </p:cNvPr>
          <p:cNvPicPr>
            <a:picLocks noChangeAspect="1"/>
          </p:cNvPicPr>
          <p:nvPr/>
        </p:nvPicPr>
        <p:blipFill>
          <a:blip r:embed="rId2"/>
          <a:stretch>
            <a:fillRect/>
          </a:stretch>
        </p:blipFill>
        <p:spPr>
          <a:xfrm>
            <a:off x="3400770" y="3473450"/>
            <a:ext cx="4772025" cy="3019425"/>
          </a:xfrm>
          <a:prstGeom prst="rect">
            <a:avLst/>
          </a:prstGeom>
        </p:spPr>
      </p:pic>
    </p:spTree>
    <p:extLst>
      <p:ext uri="{BB962C8B-B14F-4D97-AF65-F5344CB8AC3E}">
        <p14:creationId xmlns:p14="http://schemas.microsoft.com/office/powerpoint/2010/main" val="3429140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79A27AA-58AC-2799-E0B8-985B55465C7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impedancja</a:t>
            </a:r>
          </a:p>
        </p:txBody>
      </p:sp>
      <p:sp>
        <p:nvSpPr>
          <p:cNvPr id="3" name="Symbol zastępczy zawartości 2">
            <a:extLst>
              <a:ext uri="{FF2B5EF4-FFF2-40B4-BE49-F238E27FC236}">
                <a16:creationId xmlns:a16="http://schemas.microsoft.com/office/drawing/2014/main" id="{A89CD519-217B-6268-09B6-3E6A73C3377B}"/>
              </a:ext>
            </a:extLst>
          </p:cNvPr>
          <p:cNvSpPr>
            <a:spLocks noGrp="1"/>
          </p:cNvSpPr>
          <p:nvPr>
            <p:ph idx="1"/>
          </p:nvPr>
        </p:nvSpPr>
        <p:spPr>
          <a:xfrm>
            <a:off x="838200" y="1825625"/>
            <a:ext cx="10515600" cy="2406236"/>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By lepiej zrozumieć opis matematyczny fizycznych aspektów omawianych wcześniej zagadnień odsyłam do książki wydawnictwa Politechniki Śląskiej : „</a:t>
            </a:r>
            <a:r>
              <a:rPr lang="pl-PL" sz="2400" i="0" dirty="0">
                <a:effectLst/>
                <a:latin typeface="Times New Roman" panose="02020603050405020304" pitchFamily="18" charset="0"/>
                <a:cs typeface="Times New Roman" panose="02020603050405020304" pitchFamily="18" charset="0"/>
              </a:rPr>
              <a:t>Liczby zespolone. Tom 1. Podstawowe operacje na liczbach zespolonych” </a:t>
            </a:r>
            <a:r>
              <a:rPr lang="pl-PL" sz="2400" dirty="0">
                <a:latin typeface="Times New Roman" panose="02020603050405020304" pitchFamily="18" charset="0"/>
                <a:cs typeface="Times New Roman" panose="02020603050405020304" pitchFamily="18" charset="0"/>
              </a:rPr>
              <a:t>autorstwa: </a:t>
            </a:r>
            <a:r>
              <a:rPr lang="pl-PL" sz="2400" i="0" dirty="0">
                <a:effectLst/>
                <a:latin typeface="Times New Roman" panose="02020603050405020304" pitchFamily="18" charset="0"/>
                <a:cs typeface="Times New Roman" panose="02020603050405020304" pitchFamily="18" charset="0"/>
              </a:rPr>
              <a:t>HOŁUBOWSKI W., PLESZCZYŃSKI M., RÓŻAŃSKI M., SŁOWIK R., WITUŁA R., SMUDA A.</a:t>
            </a:r>
          </a:p>
        </p:txBody>
      </p:sp>
      <p:pic>
        <p:nvPicPr>
          <p:cNvPr id="5" name="Obraz 4">
            <a:extLst>
              <a:ext uri="{FF2B5EF4-FFF2-40B4-BE49-F238E27FC236}">
                <a16:creationId xmlns:a16="http://schemas.microsoft.com/office/drawing/2014/main" id="{BBC1E601-34CF-A23F-C507-AD4256377DA0}"/>
              </a:ext>
            </a:extLst>
          </p:cNvPr>
          <p:cNvPicPr>
            <a:picLocks noChangeAspect="1"/>
          </p:cNvPicPr>
          <p:nvPr/>
        </p:nvPicPr>
        <p:blipFill>
          <a:blip r:embed="rId2"/>
          <a:stretch>
            <a:fillRect/>
          </a:stretch>
        </p:blipFill>
        <p:spPr>
          <a:xfrm>
            <a:off x="4642508" y="3874648"/>
            <a:ext cx="2120518" cy="2939177"/>
          </a:xfrm>
          <a:prstGeom prst="rect">
            <a:avLst/>
          </a:prstGeom>
        </p:spPr>
      </p:pic>
    </p:spTree>
    <p:extLst>
      <p:ext uri="{BB962C8B-B14F-4D97-AF65-F5344CB8AC3E}">
        <p14:creationId xmlns:p14="http://schemas.microsoft.com/office/powerpoint/2010/main" val="4009612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C50E622-102E-9E27-5ACA-EEED7B380D22}"/>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impedancja</a:t>
            </a:r>
          </a:p>
        </p:txBody>
      </p:sp>
      <p:sp>
        <p:nvSpPr>
          <p:cNvPr id="3" name="Symbol zastępczy zawartości 2">
            <a:extLst>
              <a:ext uri="{FF2B5EF4-FFF2-40B4-BE49-F238E27FC236}">
                <a16:creationId xmlns:a16="http://schemas.microsoft.com/office/drawing/2014/main" id="{A5ED8B3D-731D-5C91-96F4-008FE88AB81A}"/>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Zestawiając ze sobą możliwe składowe impedancji RLC:</a:t>
            </a:r>
          </a:p>
        </p:txBody>
      </p:sp>
      <p:pic>
        <p:nvPicPr>
          <p:cNvPr id="5" name="Obraz 4">
            <a:extLst>
              <a:ext uri="{FF2B5EF4-FFF2-40B4-BE49-F238E27FC236}">
                <a16:creationId xmlns:a16="http://schemas.microsoft.com/office/drawing/2014/main" id="{EFE07204-5F31-73EA-B343-F63B31D4C79C}"/>
              </a:ext>
            </a:extLst>
          </p:cNvPr>
          <p:cNvPicPr>
            <a:picLocks noChangeAspect="1"/>
          </p:cNvPicPr>
          <p:nvPr/>
        </p:nvPicPr>
        <p:blipFill>
          <a:blip r:embed="rId2"/>
          <a:stretch>
            <a:fillRect/>
          </a:stretch>
        </p:blipFill>
        <p:spPr>
          <a:xfrm>
            <a:off x="2054087" y="2303209"/>
            <a:ext cx="7739270" cy="4137058"/>
          </a:xfrm>
          <a:prstGeom prst="rect">
            <a:avLst/>
          </a:prstGeom>
        </p:spPr>
      </p:pic>
      <p:sp>
        <p:nvSpPr>
          <p:cNvPr id="6" name="pole tekstowe 5">
            <a:extLst>
              <a:ext uri="{FF2B5EF4-FFF2-40B4-BE49-F238E27FC236}">
                <a16:creationId xmlns:a16="http://schemas.microsoft.com/office/drawing/2014/main" id="{EFC855A6-617D-9744-8D24-D59D1B70247F}"/>
              </a:ext>
            </a:extLst>
          </p:cNvPr>
          <p:cNvSpPr txBox="1"/>
          <p:nvPr/>
        </p:nvSpPr>
        <p:spPr>
          <a:xfrm>
            <a:off x="2120854" y="6468968"/>
            <a:ext cx="7605736" cy="307777"/>
          </a:xfrm>
          <a:prstGeom prst="rect">
            <a:avLst/>
          </a:prstGeom>
          <a:noFill/>
        </p:spPr>
        <p:txBody>
          <a:bodyPr wrap="none" rtlCol="0">
            <a:spAutoFit/>
          </a:bodyPr>
          <a:lstStyle/>
          <a:p>
            <a:r>
              <a:rPr lang="pl-PL" sz="1400" dirty="0">
                <a:latin typeface="Times New Roman" panose="02020603050405020304" pitchFamily="18" charset="0"/>
                <a:cs typeface="Times New Roman" panose="02020603050405020304" pitchFamily="18" charset="0"/>
              </a:rPr>
              <a:t>Źródło: https://www.slideserve.com/hank/metoda-symboliczna-analizy-obwod-w-pr-du-sinusoidalnego</a:t>
            </a:r>
          </a:p>
        </p:txBody>
      </p:sp>
    </p:spTree>
    <p:extLst>
      <p:ext uri="{BB962C8B-B14F-4D97-AF65-F5344CB8AC3E}">
        <p14:creationId xmlns:p14="http://schemas.microsoft.com/office/powerpoint/2010/main" val="811811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6E62CB-6A2D-AF2C-72F0-ABAE17F94B1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analiza harmonicznych</a:t>
            </a:r>
          </a:p>
        </p:txBody>
      </p:sp>
      <p:sp>
        <p:nvSpPr>
          <p:cNvPr id="3" name="Symbol zastępczy zawartości 2">
            <a:extLst>
              <a:ext uri="{FF2B5EF4-FFF2-40B4-BE49-F238E27FC236}">
                <a16:creationId xmlns:a16="http://schemas.microsoft.com/office/drawing/2014/main" id="{D8D33C30-FC2C-BA6A-6E6D-C732C28653A0}"/>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Najprostsze ujęcie matematycznych aspektów analizy harmonicznych można przedstawić następująco:</a:t>
            </a:r>
          </a:p>
          <a:p>
            <a:pPr lvl="1" algn="just"/>
            <a:r>
              <a:rPr lang="pl-PL" dirty="0">
                <a:latin typeface="Times New Roman" panose="02020603050405020304" pitchFamily="18" charset="0"/>
                <a:cs typeface="Times New Roman" panose="02020603050405020304" pitchFamily="18" charset="0"/>
              </a:rPr>
              <a:t>Każdy przebieg okresowy odkształcony można przedstawić jako sumę przebiegów sinusoidalnych o częstotliwościach będących krotnością częstotliwości podstawowej</a:t>
            </a:r>
          </a:p>
          <a:p>
            <a:pPr lvl="1" algn="just"/>
            <a:r>
              <a:rPr lang="pl-PL" dirty="0">
                <a:latin typeface="Times New Roman" panose="02020603050405020304" pitchFamily="18" charset="0"/>
                <a:cs typeface="Times New Roman" panose="02020603050405020304" pitchFamily="18" charset="0"/>
              </a:rPr>
              <a:t>Amplituda każdego z przebiegów będzie inna i będzie w inny sposób rzutować na finalny kształt przebiegu</a:t>
            </a:r>
          </a:p>
          <a:p>
            <a:pPr lvl="1" algn="just"/>
            <a:r>
              <a:rPr lang="pl-PL" dirty="0">
                <a:latin typeface="Times New Roman" panose="02020603050405020304" pitchFamily="18" charset="0"/>
                <a:cs typeface="Times New Roman" panose="02020603050405020304" pitchFamily="18" charset="0"/>
              </a:rPr>
              <a:t>Dla lepszego zobrazowania wpływu poszczególnych harmonicznych stosuje się prezentację widmową, gdzie pokazujemy poszczególne harmoniczne jako prążki o różnej amplitudzie</a:t>
            </a:r>
          </a:p>
        </p:txBody>
      </p:sp>
    </p:spTree>
    <p:extLst>
      <p:ext uri="{BB962C8B-B14F-4D97-AF65-F5344CB8AC3E}">
        <p14:creationId xmlns:p14="http://schemas.microsoft.com/office/powerpoint/2010/main" val="8789712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6FDA3DE-8B97-1DF9-E91F-E329255F054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analiza harmonicznych</a:t>
            </a:r>
          </a:p>
        </p:txBody>
      </p:sp>
      <p:sp>
        <p:nvSpPr>
          <p:cNvPr id="3" name="Symbol zastępczy zawartości 2">
            <a:extLst>
              <a:ext uri="{FF2B5EF4-FFF2-40B4-BE49-F238E27FC236}">
                <a16:creationId xmlns:a16="http://schemas.microsoft.com/office/drawing/2014/main" id="{1D25EA2A-27FF-7B96-F553-9D472D8B27AC}"/>
              </a:ext>
            </a:extLst>
          </p:cNvPr>
          <p:cNvSpPr>
            <a:spLocks noGrp="1"/>
          </p:cNvSpPr>
          <p:nvPr>
            <p:ph idx="1"/>
          </p:nvPr>
        </p:nvSpPr>
        <p:spPr>
          <a:xfrm>
            <a:off x="838200" y="1825625"/>
            <a:ext cx="10515600" cy="1217958"/>
          </a:xfrm>
        </p:spPr>
        <p:txBody>
          <a:bodyPr>
            <a:noAutofit/>
          </a:bodyPr>
          <a:lstStyle/>
          <a:p>
            <a:pPr marL="0" indent="0" algn="just">
              <a:buNone/>
            </a:pPr>
            <a:r>
              <a:rPr lang="pl-PL" sz="2400" dirty="0">
                <a:latin typeface="Times New Roman" panose="02020603050405020304" pitchFamily="18" charset="0"/>
                <a:cs typeface="Times New Roman" panose="02020603050405020304" pitchFamily="18" charset="0"/>
              </a:rPr>
              <a:t>Każdy przebieg okresowy odkształcony i nieokresowy spełniający warunki Dirichleta można przedstawić jako sumę przebiegów sinusoidalnych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i </a:t>
            </a:r>
            <a:r>
              <a:rPr lang="pl-PL" sz="2400" dirty="0" err="1">
                <a:latin typeface="Times New Roman" panose="02020603050405020304" pitchFamily="18" charset="0"/>
                <a:cs typeface="Times New Roman" panose="02020603050405020304" pitchFamily="18" charset="0"/>
              </a:rPr>
              <a:t>cosinusoidalnych</a:t>
            </a:r>
            <a:r>
              <a:rPr lang="pl-PL" sz="2400" dirty="0">
                <a:latin typeface="Times New Roman" panose="02020603050405020304" pitchFamily="18" charset="0"/>
                <a:cs typeface="Times New Roman" panose="02020603050405020304" pitchFamily="18" charset="0"/>
              </a:rPr>
              <a:t> o częstotliwościach będących krotnością częstotliwości podstawowej</a:t>
            </a:r>
          </a:p>
          <a:p>
            <a:pPr algn="just"/>
            <a:endParaRPr lang="pl-PL" sz="2400" dirty="0">
              <a:latin typeface="Times New Roman" panose="02020603050405020304" pitchFamily="18" charset="0"/>
              <a:cs typeface="Times New Roman" panose="02020603050405020304" pitchFamily="18" charset="0"/>
            </a:endParaRPr>
          </a:p>
        </p:txBody>
      </p:sp>
      <p:pic>
        <p:nvPicPr>
          <p:cNvPr id="6146" name="Picture 2">
            <a:extLst>
              <a:ext uri="{FF2B5EF4-FFF2-40B4-BE49-F238E27FC236}">
                <a16:creationId xmlns:a16="http://schemas.microsoft.com/office/drawing/2014/main" id="{B6D70779-737E-496F-F199-B7A8D05E9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7718" y="3531290"/>
            <a:ext cx="4676775" cy="120015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100AC062-1734-84FF-545C-9FC8B06C830D}"/>
              </a:ext>
            </a:extLst>
          </p:cNvPr>
          <p:cNvSpPr txBox="1"/>
          <p:nvPr/>
        </p:nvSpPr>
        <p:spPr>
          <a:xfrm>
            <a:off x="2692713" y="5065258"/>
            <a:ext cx="6046784" cy="307777"/>
          </a:xfrm>
          <a:prstGeom prst="rect">
            <a:avLst/>
          </a:prstGeom>
          <a:noFill/>
        </p:spPr>
        <p:txBody>
          <a:bodyPr wrap="none" rtlCol="0">
            <a:spAutoFit/>
          </a:bodyPr>
          <a:lstStyle/>
          <a:p>
            <a:r>
              <a:rPr lang="pl-PL" sz="1400" dirty="0">
                <a:latin typeface="Times New Roman" panose="02020603050405020304" pitchFamily="18" charset="0"/>
                <a:cs typeface="Times New Roman" panose="02020603050405020304" pitchFamily="18" charset="0"/>
              </a:rPr>
              <a:t>Źródło animacji: https://en.wikipedia.org/wiki/File:Periodic_identity_function.gif</a:t>
            </a:r>
          </a:p>
        </p:txBody>
      </p:sp>
    </p:spTree>
    <p:extLst>
      <p:ext uri="{BB962C8B-B14F-4D97-AF65-F5344CB8AC3E}">
        <p14:creationId xmlns:p14="http://schemas.microsoft.com/office/powerpoint/2010/main" val="1446441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A57D958-8ED4-82E1-9F27-72791F14110E}"/>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analiza harmonicznych</a:t>
            </a:r>
          </a:p>
        </p:txBody>
      </p:sp>
      <p:sp>
        <p:nvSpPr>
          <p:cNvPr id="3" name="Symbol zastępczy zawartości 2">
            <a:extLst>
              <a:ext uri="{FF2B5EF4-FFF2-40B4-BE49-F238E27FC236}">
                <a16:creationId xmlns:a16="http://schemas.microsoft.com/office/drawing/2014/main" id="{849CE974-4B98-7BCB-B35D-73C2489AE0DA}"/>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Amplituda każdego z przebiegów będzie inna i będzie w inny sposób rzutować na finalny kształt przebiegu</a:t>
            </a:r>
          </a:p>
          <a:p>
            <a:pPr algn="just"/>
            <a:endParaRPr lang="pl-PL" sz="2400" dirty="0">
              <a:latin typeface="Times New Roman" panose="02020603050405020304" pitchFamily="18" charset="0"/>
              <a:cs typeface="Times New Roman" panose="02020603050405020304" pitchFamily="18" charset="0"/>
            </a:endParaRPr>
          </a:p>
        </p:txBody>
      </p:sp>
      <p:pic>
        <p:nvPicPr>
          <p:cNvPr id="7170" name="Picture 2">
            <a:extLst>
              <a:ext uri="{FF2B5EF4-FFF2-40B4-BE49-F238E27FC236}">
                <a16:creationId xmlns:a16="http://schemas.microsoft.com/office/drawing/2014/main" id="{0E0DA169-E22D-1A1E-D15F-AB658CA8A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6832" y="2753707"/>
            <a:ext cx="4538594" cy="3630874"/>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9C5E026F-5B0D-1817-2AF3-6079BB8E2D82}"/>
              </a:ext>
            </a:extLst>
          </p:cNvPr>
          <p:cNvSpPr txBox="1"/>
          <p:nvPr/>
        </p:nvSpPr>
        <p:spPr>
          <a:xfrm>
            <a:off x="1733471" y="6338986"/>
            <a:ext cx="8365316" cy="307777"/>
          </a:xfrm>
          <a:prstGeom prst="rect">
            <a:avLst/>
          </a:prstGeom>
          <a:noFill/>
        </p:spPr>
        <p:txBody>
          <a:bodyPr wrap="square">
            <a:spAutoFit/>
          </a:bodyPr>
          <a:lstStyle/>
          <a:p>
            <a:pPr algn="just"/>
            <a:r>
              <a:rPr lang="pl-PL" sz="1400" dirty="0">
                <a:latin typeface="Times New Roman" panose="02020603050405020304" pitchFamily="18" charset="0"/>
                <a:cs typeface="Times New Roman" panose="02020603050405020304" pitchFamily="18" charset="0"/>
              </a:rPr>
              <a:t>Źródło animacji: https://pl.wikipedia.org/wiki/Szereg_Fouriera#/media/Plik:Fourier_series_and_transform.gif</a:t>
            </a:r>
          </a:p>
        </p:txBody>
      </p:sp>
    </p:spTree>
    <p:extLst>
      <p:ext uri="{BB962C8B-B14F-4D97-AF65-F5344CB8AC3E}">
        <p14:creationId xmlns:p14="http://schemas.microsoft.com/office/powerpoint/2010/main" val="23644859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965E1A5-6099-A414-3A29-0D5CBEA4788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analiza harmonicznych</a:t>
            </a:r>
          </a:p>
        </p:txBody>
      </p:sp>
      <p:sp>
        <p:nvSpPr>
          <p:cNvPr id="3" name="Symbol zastępczy zawartości 2">
            <a:extLst>
              <a:ext uri="{FF2B5EF4-FFF2-40B4-BE49-F238E27FC236}">
                <a16:creationId xmlns:a16="http://schemas.microsoft.com/office/drawing/2014/main" id="{13E2E764-CB5B-53D6-2552-4FAAE8642CBD}"/>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Dla lepszego zobrazowania wpływu poszczególnych harmonicznych stosuje się prezentację widmową, gdzie pokazujemy poszczególne harmoniczne jako prążki</a:t>
            </a:r>
          </a:p>
        </p:txBody>
      </p:sp>
      <p:pic>
        <p:nvPicPr>
          <p:cNvPr id="8194" name="Picture 2" descr="undefined">
            <a:extLst>
              <a:ext uri="{FF2B5EF4-FFF2-40B4-BE49-F238E27FC236}">
                <a16:creationId xmlns:a16="http://schemas.microsoft.com/office/drawing/2014/main" id="{728AD3C0-BF01-9855-07C1-146696EE69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4870" y="3279021"/>
            <a:ext cx="8291443" cy="3516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0834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A710F4-AEF3-242B-D453-B5C7137A9D18}"/>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analiza harmonicznych</a:t>
            </a:r>
          </a:p>
        </p:txBody>
      </p:sp>
      <p:sp>
        <p:nvSpPr>
          <p:cNvPr id="3" name="Symbol zastępczy zawartości 2">
            <a:extLst>
              <a:ext uri="{FF2B5EF4-FFF2-40B4-BE49-F238E27FC236}">
                <a16:creationId xmlns:a16="http://schemas.microsoft.com/office/drawing/2014/main" id="{B8B33735-F4ED-3841-1CA5-D440261FA911}"/>
              </a:ext>
            </a:extLst>
          </p:cNvPr>
          <p:cNvSpPr>
            <a:spLocks noGrp="1"/>
          </p:cNvSpPr>
          <p:nvPr>
            <p:ph idx="1"/>
          </p:nvPr>
        </p:nvSpPr>
        <p:spPr>
          <a:xfrm>
            <a:off x="838200" y="1825625"/>
            <a:ext cx="10515600" cy="440497"/>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By zgłębić dogłębnie zagadnienie warto przeczytać:</a:t>
            </a:r>
          </a:p>
          <a:p>
            <a:pPr algn="just"/>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8B784C4B-C739-9BB3-3329-9782E6C1E1DD}"/>
              </a:ext>
            </a:extLst>
          </p:cNvPr>
          <p:cNvPicPr>
            <a:picLocks noChangeAspect="1"/>
          </p:cNvPicPr>
          <p:nvPr/>
        </p:nvPicPr>
        <p:blipFill>
          <a:blip r:embed="rId2"/>
          <a:stretch>
            <a:fillRect/>
          </a:stretch>
        </p:blipFill>
        <p:spPr>
          <a:xfrm>
            <a:off x="5941561" y="2401060"/>
            <a:ext cx="2346534" cy="3445759"/>
          </a:xfrm>
          <a:prstGeom prst="rect">
            <a:avLst/>
          </a:prstGeom>
        </p:spPr>
      </p:pic>
      <p:pic>
        <p:nvPicPr>
          <p:cNvPr id="7" name="Obraz 6">
            <a:extLst>
              <a:ext uri="{FF2B5EF4-FFF2-40B4-BE49-F238E27FC236}">
                <a16:creationId xmlns:a16="http://schemas.microsoft.com/office/drawing/2014/main" id="{C496587E-7552-FE43-F066-3640A65837E5}"/>
              </a:ext>
            </a:extLst>
          </p:cNvPr>
          <p:cNvPicPr>
            <a:picLocks noChangeAspect="1"/>
          </p:cNvPicPr>
          <p:nvPr/>
        </p:nvPicPr>
        <p:blipFill>
          <a:blip r:embed="rId3"/>
          <a:stretch>
            <a:fillRect/>
          </a:stretch>
        </p:blipFill>
        <p:spPr>
          <a:xfrm>
            <a:off x="436997" y="2401060"/>
            <a:ext cx="2323050" cy="3363843"/>
          </a:xfrm>
          <a:prstGeom prst="rect">
            <a:avLst/>
          </a:prstGeom>
        </p:spPr>
      </p:pic>
      <p:pic>
        <p:nvPicPr>
          <p:cNvPr id="11" name="Obraz 10">
            <a:extLst>
              <a:ext uri="{FF2B5EF4-FFF2-40B4-BE49-F238E27FC236}">
                <a16:creationId xmlns:a16="http://schemas.microsoft.com/office/drawing/2014/main" id="{8931AEF0-D260-9EBB-3999-25A80E0318C8}"/>
              </a:ext>
            </a:extLst>
          </p:cNvPr>
          <p:cNvPicPr>
            <a:picLocks noChangeAspect="1"/>
          </p:cNvPicPr>
          <p:nvPr/>
        </p:nvPicPr>
        <p:blipFill>
          <a:blip r:embed="rId4"/>
          <a:stretch>
            <a:fillRect/>
          </a:stretch>
        </p:blipFill>
        <p:spPr>
          <a:xfrm>
            <a:off x="3148611" y="2401060"/>
            <a:ext cx="2404386" cy="3363843"/>
          </a:xfrm>
          <a:prstGeom prst="rect">
            <a:avLst/>
          </a:prstGeom>
        </p:spPr>
      </p:pic>
      <p:pic>
        <p:nvPicPr>
          <p:cNvPr id="13" name="Obraz 12">
            <a:extLst>
              <a:ext uri="{FF2B5EF4-FFF2-40B4-BE49-F238E27FC236}">
                <a16:creationId xmlns:a16="http://schemas.microsoft.com/office/drawing/2014/main" id="{92BD355E-DFCA-0030-49E2-A1BFA0C82C6B}"/>
              </a:ext>
            </a:extLst>
          </p:cNvPr>
          <p:cNvPicPr>
            <a:picLocks noChangeAspect="1"/>
          </p:cNvPicPr>
          <p:nvPr/>
        </p:nvPicPr>
        <p:blipFill>
          <a:blip r:embed="rId5"/>
          <a:stretch>
            <a:fillRect/>
          </a:stretch>
        </p:blipFill>
        <p:spPr>
          <a:xfrm>
            <a:off x="8734511" y="2401059"/>
            <a:ext cx="2406793" cy="3445759"/>
          </a:xfrm>
          <a:prstGeom prst="rect">
            <a:avLst/>
          </a:prstGeom>
        </p:spPr>
      </p:pic>
    </p:spTree>
    <p:extLst>
      <p:ext uri="{BB962C8B-B14F-4D97-AF65-F5344CB8AC3E}">
        <p14:creationId xmlns:p14="http://schemas.microsoft.com/office/powerpoint/2010/main" val="3352825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60B704-8FEE-277F-1635-FE3BC3116C00}"/>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Wprowadzenie do kursu, cel i zakres szkolenia</a:t>
            </a:r>
          </a:p>
        </p:txBody>
      </p:sp>
      <p:sp>
        <p:nvSpPr>
          <p:cNvPr id="3" name="Symbol zastępczy zawartości 2">
            <a:extLst>
              <a:ext uri="{FF2B5EF4-FFF2-40B4-BE49-F238E27FC236}">
                <a16:creationId xmlns:a16="http://schemas.microsoft.com/office/drawing/2014/main" id="{5E666B29-1CE2-42FF-DE5A-F39D95318B34}"/>
              </a:ext>
            </a:extLst>
          </p:cNvPr>
          <p:cNvSpPr>
            <a:spLocks noGrp="1"/>
          </p:cNvSpPr>
          <p:nvPr>
            <p:ph idx="1"/>
          </p:nvPr>
        </p:nvSpPr>
        <p:spPr>
          <a:xfrm>
            <a:off x="838200" y="1825625"/>
            <a:ext cx="10515600" cy="3812409"/>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Program podzielony jest na poszczególne moduły:</a:t>
            </a:r>
          </a:p>
          <a:p>
            <a:pPr algn="just"/>
            <a:endParaRPr lang="pl-PL" sz="2400" dirty="0">
              <a:latin typeface="Times New Roman" panose="02020603050405020304" pitchFamily="18" charset="0"/>
              <a:cs typeface="Times New Roman" panose="02020603050405020304" pitchFamily="18" charset="0"/>
            </a:endParaRPr>
          </a:p>
          <a:p>
            <a:pPr algn="just">
              <a:buNone/>
            </a:pPr>
            <a:r>
              <a:rPr lang="pl-PL" sz="2400" dirty="0">
                <a:latin typeface="Times New Roman" panose="02020603050405020304" pitchFamily="18" charset="0"/>
                <a:cs typeface="Times New Roman" panose="02020603050405020304" pitchFamily="18" charset="0"/>
              </a:rPr>
              <a:t>Moduł 1: Wprowadzenie i podstawy teorii obwodów (15 godzin)</a:t>
            </a:r>
          </a:p>
          <a:p>
            <a:pPr algn="just">
              <a:buNone/>
            </a:pPr>
            <a:r>
              <a:rPr lang="pl-PL" sz="2400" dirty="0">
                <a:latin typeface="Times New Roman" panose="02020603050405020304" pitchFamily="18" charset="0"/>
                <a:cs typeface="Times New Roman" panose="02020603050405020304" pitchFamily="18" charset="0"/>
              </a:rPr>
              <a:t>Moduł 2: Podstawy współczesnych instalacji elektrycznych budynków mieszkalnych oraz praktyczne obliczenia (15 godzin)</a:t>
            </a:r>
          </a:p>
          <a:p>
            <a:pPr algn="just">
              <a:buNone/>
            </a:pPr>
            <a:r>
              <a:rPr lang="pl-PL" sz="2400" dirty="0">
                <a:latin typeface="Times New Roman" panose="02020603050405020304" pitchFamily="18" charset="0"/>
                <a:cs typeface="Times New Roman" panose="02020603050405020304" pitchFamily="18" charset="0"/>
              </a:rPr>
              <a:t>Moduł 3: Elementy elektroniczne w systemach domowej zielonej energii (10 godzin)</a:t>
            </a:r>
          </a:p>
          <a:p>
            <a:pPr algn="just">
              <a:buNone/>
            </a:pPr>
            <a:endParaRPr lang="pl-PL" b="1" dirty="0">
              <a:latin typeface="Times New Roman" panose="02020603050405020304" pitchFamily="18" charset="0"/>
              <a:cs typeface="Times New Roman" panose="02020603050405020304" pitchFamily="18" charset="0"/>
            </a:endParaRPr>
          </a:p>
          <a:p>
            <a:pPr algn="just">
              <a:buNone/>
            </a:pPr>
            <a:endParaRPr lang="pl-PL"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5551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D264157-7FE0-1B05-170E-3BDA6626801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źródła napięcia / prądu</a:t>
            </a:r>
          </a:p>
        </p:txBody>
      </p:sp>
      <p:sp>
        <p:nvSpPr>
          <p:cNvPr id="3" name="Symbol zastępczy zawartości 2">
            <a:extLst>
              <a:ext uri="{FF2B5EF4-FFF2-40B4-BE49-F238E27FC236}">
                <a16:creationId xmlns:a16="http://schemas.microsoft.com/office/drawing/2014/main" id="{4478F2D4-83A8-8791-3DA7-A086AD05F933}"/>
              </a:ext>
            </a:extLst>
          </p:cNvPr>
          <p:cNvSpPr>
            <a:spLocks noGrp="1"/>
          </p:cNvSpPr>
          <p:nvPr>
            <p:ph idx="1"/>
          </p:nvPr>
        </p:nvSpPr>
        <p:spPr>
          <a:xfrm>
            <a:off x="838200" y="1834459"/>
            <a:ext cx="10515600" cy="785053"/>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 analizie obwodów stosujemy element będący źródłem napięcia oraz źródłem prądowym.</a:t>
            </a:r>
          </a:p>
        </p:txBody>
      </p:sp>
      <p:sp>
        <p:nvSpPr>
          <p:cNvPr id="4" name="Symbol zastępczy zawartości 2">
            <a:extLst>
              <a:ext uri="{FF2B5EF4-FFF2-40B4-BE49-F238E27FC236}">
                <a16:creationId xmlns:a16="http://schemas.microsoft.com/office/drawing/2014/main" id="{1ADF3A58-D378-B65A-8C9B-ECBFFFF7A598}"/>
              </a:ext>
            </a:extLst>
          </p:cNvPr>
          <p:cNvSpPr txBox="1">
            <a:spLocks/>
          </p:cNvSpPr>
          <p:nvPr/>
        </p:nvSpPr>
        <p:spPr>
          <a:xfrm>
            <a:off x="692426" y="5178424"/>
            <a:ext cx="10515600" cy="7850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400" dirty="0">
                <a:latin typeface="Times New Roman" panose="02020603050405020304" pitchFamily="18" charset="0"/>
                <a:cs typeface="Times New Roman" panose="02020603050405020304" pitchFamily="18" charset="0"/>
              </a:rPr>
              <a:t>W analizie obwodów często obok źródła napięcia dodaje się rezystor będący symbolem rezystancji wewnętrznej ogniwa.</a:t>
            </a:r>
          </a:p>
        </p:txBody>
      </p:sp>
      <p:pic>
        <p:nvPicPr>
          <p:cNvPr id="6" name="Obraz 5">
            <a:extLst>
              <a:ext uri="{FF2B5EF4-FFF2-40B4-BE49-F238E27FC236}">
                <a16:creationId xmlns:a16="http://schemas.microsoft.com/office/drawing/2014/main" id="{E75BEF25-55AA-DCE0-6075-6A918EF84DC2}"/>
              </a:ext>
            </a:extLst>
          </p:cNvPr>
          <p:cNvPicPr>
            <a:picLocks noChangeAspect="1"/>
          </p:cNvPicPr>
          <p:nvPr/>
        </p:nvPicPr>
        <p:blipFill>
          <a:blip r:embed="rId2"/>
          <a:stretch>
            <a:fillRect/>
          </a:stretch>
        </p:blipFill>
        <p:spPr>
          <a:xfrm>
            <a:off x="3601071" y="2662651"/>
            <a:ext cx="997433" cy="1380638"/>
          </a:xfrm>
          <a:prstGeom prst="rect">
            <a:avLst/>
          </a:prstGeom>
        </p:spPr>
      </p:pic>
      <p:sp>
        <p:nvSpPr>
          <p:cNvPr id="7" name="Symbol zastępczy zawartości 2">
            <a:extLst>
              <a:ext uri="{FF2B5EF4-FFF2-40B4-BE49-F238E27FC236}">
                <a16:creationId xmlns:a16="http://schemas.microsoft.com/office/drawing/2014/main" id="{924D0B80-B122-7199-CBD3-AAB0CE08BA10}"/>
              </a:ext>
            </a:extLst>
          </p:cNvPr>
          <p:cNvSpPr txBox="1">
            <a:spLocks/>
          </p:cNvSpPr>
          <p:nvPr/>
        </p:nvSpPr>
        <p:spPr>
          <a:xfrm>
            <a:off x="2625587" y="4195349"/>
            <a:ext cx="6737626" cy="7850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a:latin typeface="Times New Roman" panose="02020603050405020304" pitchFamily="18" charset="0"/>
                <a:cs typeface="Times New Roman" panose="02020603050405020304" pitchFamily="18" charset="0"/>
              </a:rPr>
              <a:t>źródło napięciowe              źródło prądowe</a:t>
            </a:r>
          </a:p>
        </p:txBody>
      </p:sp>
      <p:pic>
        <p:nvPicPr>
          <p:cNvPr id="9" name="Obraz 8">
            <a:extLst>
              <a:ext uri="{FF2B5EF4-FFF2-40B4-BE49-F238E27FC236}">
                <a16:creationId xmlns:a16="http://schemas.microsoft.com/office/drawing/2014/main" id="{D1D0D302-A463-3BFB-1CEF-ACB5FAC892A3}"/>
              </a:ext>
            </a:extLst>
          </p:cNvPr>
          <p:cNvPicPr>
            <a:picLocks noChangeAspect="1"/>
          </p:cNvPicPr>
          <p:nvPr/>
        </p:nvPicPr>
        <p:blipFill>
          <a:blip r:embed="rId3"/>
          <a:stretch>
            <a:fillRect/>
          </a:stretch>
        </p:blipFill>
        <p:spPr>
          <a:xfrm>
            <a:off x="7316510" y="2742248"/>
            <a:ext cx="1076533" cy="1301041"/>
          </a:xfrm>
          <a:prstGeom prst="rect">
            <a:avLst/>
          </a:prstGeom>
        </p:spPr>
      </p:pic>
    </p:spTree>
    <p:extLst>
      <p:ext uri="{BB962C8B-B14F-4D97-AF65-F5344CB8AC3E}">
        <p14:creationId xmlns:p14="http://schemas.microsoft.com/office/powerpoint/2010/main" val="33389573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288C68-8E8B-88DB-B1BD-B90C4ECA9E2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źródła napięcia / prądu</a:t>
            </a:r>
          </a:p>
        </p:txBody>
      </p:sp>
      <p:pic>
        <p:nvPicPr>
          <p:cNvPr id="1026" name="Picture 2">
            <a:extLst>
              <a:ext uri="{FF2B5EF4-FFF2-40B4-BE49-F238E27FC236}">
                <a16:creationId xmlns:a16="http://schemas.microsoft.com/office/drawing/2014/main" id="{0E2D5B83-C45F-B9E7-C1BB-A9493EA26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1981" y="1757477"/>
            <a:ext cx="4754562" cy="30478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C204216-B446-52E1-6370-6144973E56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619" y="1690688"/>
            <a:ext cx="5562600" cy="3128963"/>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BE70C822-597B-E4E1-2259-099CE4924431}"/>
              </a:ext>
            </a:extLst>
          </p:cNvPr>
          <p:cNvSpPr txBox="1"/>
          <p:nvPr/>
        </p:nvSpPr>
        <p:spPr>
          <a:xfrm>
            <a:off x="2154758" y="4982646"/>
            <a:ext cx="1922321" cy="369332"/>
          </a:xfrm>
          <a:prstGeom prst="rect">
            <a:avLst/>
          </a:prstGeom>
          <a:noFill/>
        </p:spPr>
        <p:txBody>
          <a:bodyPr wrap="none" rtlCol="0">
            <a:spAutoFit/>
          </a:bodyPr>
          <a:lstStyle/>
          <a:p>
            <a:r>
              <a:rPr lang="pl-PL" dirty="0">
                <a:latin typeface="Times New Roman" panose="02020603050405020304" pitchFamily="18" charset="0"/>
                <a:cs typeface="Times New Roman" panose="02020603050405020304" pitchFamily="18" charset="0"/>
              </a:rPr>
              <a:t>Źródło napięciowe</a:t>
            </a:r>
          </a:p>
        </p:txBody>
      </p:sp>
      <p:sp>
        <p:nvSpPr>
          <p:cNvPr id="7" name="pole tekstowe 6">
            <a:extLst>
              <a:ext uri="{FF2B5EF4-FFF2-40B4-BE49-F238E27FC236}">
                <a16:creationId xmlns:a16="http://schemas.microsoft.com/office/drawing/2014/main" id="{42B0E75D-557E-B621-EAAA-E03E1E12B6F1}"/>
              </a:ext>
            </a:extLst>
          </p:cNvPr>
          <p:cNvSpPr txBox="1"/>
          <p:nvPr/>
        </p:nvSpPr>
        <p:spPr>
          <a:xfrm>
            <a:off x="8684313" y="4982646"/>
            <a:ext cx="1729897" cy="369332"/>
          </a:xfrm>
          <a:prstGeom prst="rect">
            <a:avLst/>
          </a:prstGeom>
          <a:noFill/>
        </p:spPr>
        <p:txBody>
          <a:bodyPr wrap="none" rtlCol="0">
            <a:spAutoFit/>
          </a:bodyPr>
          <a:lstStyle/>
          <a:p>
            <a:r>
              <a:rPr lang="pl-PL" dirty="0">
                <a:latin typeface="Times New Roman" panose="02020603050405020304" pitchFamily="18" charset="0"/>
                <a:cs typeface="Times New Roman" panose="02020603050405020304" pitchFamily="18" charset="0"/>
              </a:rPr>
              <a:t>Źródło prądowe</a:t>
            </a:r>
          </a:p>
        </p:txBody>
      </p:sp>
      <p:sp>
        <p:nvSpPr>
          <p:cNvPr id="8" name="pole tekstowe 7">
            <a:extLst>
              <a:ext uri="{FF2B5EF4-FFF2-40B4-BE49-F238E27FC236}">
                <a16:creationId xmlns:a16="http://schemas.microsoft.com/office/drawing/2014/main" id="{B3F4ADCD-1F80-6BA5-BAB8-F3FB74DA80EB}"/>
              </a:ext>
            </a:extLst>
          </p:cNvPr>
          <p:cNvSpPr txBox="1"/>
          <p:nvPr/>
        </p:nvSpPr>
        <p:spPr>
          <a:xfrm>
            <a:off x="3741028" y="6492875"/>
            <a:ext cx="4709944" cy="307777"/>
          </a:xfrm>
          <a:prstGeom prst="rect">
            <a:avLst/>
          </a:prstGeom>
          <a:noFill/>
        </p:spPr>
        <p:txBody>
          <a:bodyPr wrap="none" rtlCol="0">
            <a:spAutoFit/>
          </a:bodyPr>
          <a:lstStyle/>
          <a:p>
            <a:r>
              <a:rPr lang="pl-PL" sz="1400" dirty="0">
                <a:latin typeface="Times New Roman" panose="02020603050405020304" pitchFamily="18" charset="0"/>
                <a:cs typeface="Times New Roman" panose="02020603050405020304" pitchFamily="18" charset="0"/>
              </a:rPr>
              <a:t>Źródło: https://teoriaelektryki.pl/zrodla-napieciowe-i-pradowe/</a:t>
            </a:r>
          </a:p>
        </p:txBody>
      </p:sp>
    </p:spTree>
    <p:extLst>
      <p:ext uri="{BB962C8B-B14F-4D97-AF65-F5344CB8AC3E}">
        <p14:creationId xmlns:p14="http://schemas.microsoft.com/office/powerpoint/2010/main" val="405018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66563FC-F14D-A19D-BE66-630601CE2E0F}"/>
              </a:ext>
            </a:extLst>
          </p:cNvPr>
          <p:cNvSpPr>
            <a:spLocks noGrp="1"/>
          </p:cNvSpPr>
          <p:nvPr>
            <p:ph type="title"/>
          </p:nvPr>
        </p:nvSpPr>
        <p:spPr>
          <a:xfrm>
            <a:off x="726317" y="354603"/>
            <a:ext cx="10515600" cy="1325563"/>
          </a:xfrm>
        </p:spPr>
        <p:txBody>
          <a:bodyPr/>
          <a:lstStyle/>
          <a:p>
            <a:pPr algn="ctr"/>
            <a:r>
              <a:rPr lang="pl-PL" dirty="0">
                <a:latin typeface="Times New Roman" panose="02020603050405020304" pitchFamily="18" charset="0"/>
                <a:cs typeface="Times New Roman" panose="02020603050405020304" pitchFamily="18" charset="0"/>
              </a:rPr>
              <a:t>Elementy obwodów: źródła napięcia i obwód nierozgałęziony</a:t>
            </a:r>
          </a:p>
        </p:txBody>
      </p:sp>
      <p:pic>
        <p:nvPicPr>
          <p:cNvPr id="5" name="Obraz 4">
            <a:extLst>
              <a:ext uri="{FF2B5EF4-FFF2-40B4-BE49-F238E27FC236}">
                <a16:creationId xmlns:a16="http://schemas.microsoft.com/office/drawing/2014/main" id="{C45EBA1E-07F7-CEB1-EC0F-25D94A265ED9}"/>
              </a:ext>
            </a:extLst>
          </p:cNvPr>
          <p:cNvPicPr>
            <a:picLocks noChangeAspect="1"/>
          </p:cNvPicPr>
          <p:nvPr/>
        </p:nvPicPr>
        <p:blipFill>
          <a:blip r:embed="rId2"/>
          <a:stretch>
            <a:fillRect/>
          </a:stretch>
        </p:blipFill>
        <p:spPr>
          <a:xfrm>
            <a:off x="972103" y="2210146"/>
            <a:ext cx="1311634" cy="940268"/>
          </a:xfrm>
          <a:prstGeom prst="rect">
            <a:avLst/>
          </a:prstGeom>
        </p:spPr>
      </p:pic>
      <p:pic>
        <p:nvPicPr>
          <p:cNvPr id="7" name="Obraz 6">
            <a:extLst>
              <a:ext uri="{FF2B5EF4-FFF2-40B4-BE49-F238E27FC236}">
                <a16:creationId xmlns:a16="http://schemas.microsoft.com/office/drawing/2014/main" id="{66D9E326-F010-09AA-9796-09618861CF1E}"/>
              </a:ext>
            </a:extLst>
          </p:cNvPr>
          <p:cNvPicPr>
            <a:picLocks noChangeAspect="1"/>
          </p:cNvPicPr>
          <p:nvPr/>
        </p:nvPicPr>
        <p:blipFill>
          <a:blip r:embed="rId3"/>
          <a:stretch>
            <a:fillRect/>
          </a:stretch>
        </p:blipFill>
        <p:spPr>
          <a:xfrm>
            <a:off x="915036" y="3798956"/>
            <a:ext cx="4977833" cy="2861588"/>
          </a:xfrm>
          <a:prstGeom prst="rect">
            <a:avLst/>
          </a:prstGeom>
        </p:spPr>
      </p:pic>
      <p:pic>
        <p:nvPicPr>
          <p:cNvPr id="9" name="Obraz 8">
            <a:extLst>
              <a:ext uri="{FF2B5EF4-FFF2-40B4-BE49-F238E27FC236}">
                <a16:creationId xmlns:a16="http://schemas.microsoft.com/office/drawing/2014/main" id="{AB831837-9377-743B-52F0-64EBC02B1B13}"/>
              </a:ext>
            </a:extLst>
          </p:cNvPr>
          <p:cNvPicPr>
            <a:picLocks noChangeAspect="1"/>
          </p:cNvPicPr>
          <p:nvPr/>
        </p:nvPicPr>
        <p:blipFill>
          <a:blip r:embed="rId4"/>
          <a:stretch>
            <a:fillRect/>
          </a:stretch>
        </p:blipFill>
        <p:spPr>
          <a:xfrm>
            <a:off x="6299132" y="1655722"/>
            <a:ext cx="4920766" cy="2395577"/>
          </a:xfrm>
          <a:prstGeom prst="rect">
            <a:avLst/>
          </a:prstGeom>
        </p:spPr>
      </p:pic>
      <p:sp>
        <p:nvSpPr>
          <p:cNvPr id="10" name="pole tekstowe 9">
            <a:extLst>
              <a:ext uri="{FF2B5EF4-FFF2-40B4-BE49-F238E27FC236}">
                <a16:creationId xmlns:a16="http://schemas.microsoft.com/office/drawing/2014/main" id="{E9701E29-142D-AFF6-CD82-106E63FA3BC2}"/>
              </a:ext>
            </a:extLst>
          </p:cNvPr>
          <p:cNvSpPr txBox="1"/>
          <p:nvPr/>
        </p:nvSpPr>
        <p:spPr>
          <a:xfrm>
            <a:off x="6717614" y="6137324"/>
            <a:ext cx="2784480" cy="523220"/>
          </a:xfrm>
          <a:prstGeom prst="rect">
            <a:avLst/>
          </a:prstGeom>
          <a:noFill/>
        </p:spPr>
        <p:txBody>
          <a:bodyPr wrap="none" rtlCol="0">
            <a:spAutoFit/>
          </a:bodyPr>
          <a:lstStyle/>
          <a:p>
            <a:r>
              <a:rPr lang="pl-PL" sz="1400" dirty="0">
                <a:latin typeface="Times New Roman" panose="02020603050405020304" pitchFamily="18" charset="0"/>
                <a:cs typeface="Times New Roman" panose="02020603050405020304" pitchFamily="18" charset="0"/>
              </a:rPr>
              <a:t>Źródło: „ELEKTROTECHNIKA 4”</a:t>
            </a:r>
          </a:p>
          <a:p>
            <a:r>
              <a:rPr lang="pl-PL" sz="1400" dirty="0">
                <a:latin typeface="Times New Roman" panose="02020603050405020304" pitchFamily="18" charset="0"/>
                <a:cs typeface="Times New Roman" panose="02020603050405020304" pitchFamily="18" charset="0"/>
              </a:rPr>
              <a:t>Storna VARTA.com</a:t>
            </a:r>
          </a:p>
        </p:txBody>
      </p:sp>
      <p:pic>
        <p:nvPicPr>
          <p:cNvPr id="11" name="Obraz 10" descr="Obraz zawierający tekst, książka, Grafika, Czcionka&#10;&#10;Zawartość wygenerowana przez sztuczną inteligencję może być niepoprawna.">
            <a:extLst>
              <a:ext uri="{FF2B5EF4-FFF2-40B4-BE49-F238E27FC236}">
                <a16:creationId xmlns:a16="http://schemas.microsoft.com/office/drawing/2014/main" id="{EC7B568C-B5DC-AE3C-63AC-8F9DD86A9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9752180" y="4719154"/>
            <a:ext cx="2308087" cy="1731065"/>
          </a:xfrm>
          <a:prstGeom prst="rect">
            <a:avLst/>
          </a:prstGeom>
        </p:spPr>
      </p:pic>
      <p:pic>
        <p:nvPicPr>
          <p:cNvPr id="13" name="Obraz 12">
            <a:extLst>
              <a:ext uri="{FF2B5EF4-FFF2-40B4-BE49-F238E27FC236}">
                <a16:creationId xmlns:a16="http://schemas.microsoft.com/office/drawing/2014/main" id="{F9D6BF10-B908-0D58-2379-2FA132D4D762}"/>
              </a:ext>
            </a:extLst>
          </p:cNvPr>
          <p:cNvPicPr>
            <a:picLocks noChangeAspect="1"/>
          </p:cNvPicPr>
          <p:nvPr/>
        </p:nvPicPr>
        <p:blipFill>
          <a:blip r:embed="rId6"/>
          <a:stretch>
            <a:fillRect/>
          </a:stretch>
        </p:blipFill>
        <p:spPr>
          <a:xfrm>
            <a:off x="2418281" y="1720209"/>
            <a:ext cx="495485" cy="1831795"/>
          </a:xfrm>
          <a:prstGeom prst="rect">
            <a:avLst/>
          </a:prstGeom>
        </p:spPr>
      </p:pic>
    </p:spTree>
    <p:extLst>
      <p:ext uri="{BB962C8B-B14F-4D97-AF65-F5344CB8AC3E}">
        <p14:creationId xmlns:p14="http://schemas.microsoft.com/office/powerpoint/2010/main" val="597931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6681DC-1137-7F1B-7A05-17E74BE93D12}"/>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obwód rozgałęziony</a:t>
            </a:r>
          </a:p>
        </p:txBody>
      </p:sp>
      <p:pic>
        <p:nvPicPr>
          <p:cNvPr id="5" name="Obraz 4">
            <a:extLst>
              <a:ext uri="{FF2B5EF4-FFF2-40B4-BE49-F238E27FC236}">
                <a16:creationId xmlns:a16="http://schemas.microsoft.com/office/drawing/2014/main" id="{CB9DE9F0-2210-88D3-55A8-36219D64498D}"/>
              </a:ext>
            </a:extLst>
          </p:cNvPr>
          <p:cNvPicPr>
            <a:picLocks noChangeAspect="1"/>
          </p:cNvPicPr>
          <p:nvPr/>
        </p:nvPicPr>
        <p:blipFill>
          <a:blip r:embed="rId2"/>
          <a:stretch>
            <a:fillRect/>
          </a:stretch>
        </p:blipFill>
        <p:spPr>
          <a:xfrm>
            <a:off x="2296769" y="2018620"/>
            <a:ext cx="7218293" cy="3872938"/>
          </a:xfrm>
          <a:prstGeom prst="rect">
            <a:avLst/>
          </a:prstGeom>
        </p:spPr>
      </p:pic>
      <p:sp>
        <p:nvSpPr>
          <p:cNvPr id="7" name="pole tekstowe 6">
            <a:extLst>
              <a:ext uri="{FF2B5EF4-FFF2-40B4-BE49-F238E27FC236}">
                <a16:creationId xmlns:a16="http://schemas.microsoft.com/office/drawing/2014/main" id="{9288B090-0492-0015-6357-C452F77822B5}"/>
              </a:ext>
            </a:extLst>
          </p:cNvPr>
          <p:cNvSpPr txBox="1"/>
          <p:nvPr/>
        </p:nvSpPr>
        <p:spPr>
          <a:xfrm>
            <a:off x="1819932" y="6513860"/>
            <a:ext cx="7677491" cy="307777"/>
          </a:xfrm>
          <a:prstGeom prst="rect">
            <a:avLst/>
          </a:prstGeom>
          <a:noFill/>
        </p:spPr>
        <p:txBody>
          <a:bodyPr wrap="square">
            <a:spAutoFit/>
          </a:bodyPr>
          <a:lstStyle/>
          <a:p>
            <a:r>
              <a:rPr lang="pl-PL" sz="1400" dirty="0">
                <a:latin typeface="Times New Roman" panose="02020603050405020304" pitchFamily="18" charset="0"/>
                <a:cs typeface="Times New Roman" panose="02020603050405020304" pitchFamily="18" charset="0"/>
              </a:rPr>
              <a:t>Źródło: https://www.robotyka.net.pl/obliczanie-obwodow-metoda-praw-kirchhoffa-metoda-klasyczna/</a:t>
            </a:r>
          </a:p>
        </p:txBody>
      </p:sp>
      <p:cxnSp>
        <p:nvCxnSpPr>
          <p:cNvPr id="9" name="Łącznik prosty ze strzałką 8">
            <a:extLst>
              <a:ext uri="{FF2B5EF4-FFF2-40B4-BE49-F238E27FC236}">
                <a16:creationId xmlns:a16="http://schemas.microsoft.com/office/drawing/2014/main" id="{D6FA9136-7BF0-1F44-1F90-427E8104D909}"/>
              </a:ext>
            </a:extLst>
          </p:cNvPr>
          <p:cNvCxnSpPr/>
          <p:nvPr/>
        </p:nvCxnSpPr>
        <p:spPr>
          <a:xfrm>
            <a:off x="1744870" y="2937565"/>
            <a:ext cx="790713" cy="10425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pole tekstowe 9">
            <a:extLst>
              <a:ext uri="{FF2B5EF4-FFF2-40B4-BE49-F238E27FC236}">
                <a16:creationId xmlns:a16="http://schemas.microsoft.com/office/drawing/2014/main" id="{E0D7B59B-5B5D-EBE0-B3AF-F5C1395B0449}"/>
              </a:ext>
            </a:extLst>
          </p:cNvPr>
          <p:cNvSpPr txBox="1"/>
          <p:nvPr/>
        </p:nvSpPr>
        <p:spPr>
          <a:xfrm>
            <a:off x="887896" y="2619513"/>
            <a:ext cx="1640193"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Źródło napięcia</a:t>
            </a:r>
          </a:p>
        </p:txBody>
      </p:sp>
      <p:cxnSp>
        <p:nvCxnSpPr>
          <p:cNvPr id="12" name="Łącznik prosty ze strzałką 11">
            <a:extLst>
              <a:ext uri="{FF2B5EF4-FFF2-40B4-BE49-F238E27FC236}">
                <a16:creationId xmlns:a16="http://schemas.microsoft.com/office/drawing/2014/main" id="{8FDFCB6D-972F-ACAF-E2A6-67ADFF1231A2}"/>
              </a:ext>
            </a:extLst>
          </p:cNvPr>
          <p:cNvCxnSpPr/>
          <p:nvPr/>
        </p:nvCxnSpPr>
        <p:spPr>
          <a:xfrm flipH="1">
            <a:off x="5658678" y="2058504"/>
            <a:ext cx="720035" cy="7774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pole tekstowe 12">
            <a:extLst>
              <a:ext uri="{FF2B5EF4-FFF2-40B4-BE49-F238E27FC236}">
                <a16:creationId xmlns:a16="http://schemas.microsoft.com/office/drawing/2014/main" id="{9232EB29-0F75-741E-94A2-3EAD0020A1EC}"/>
              </a:ext>
            </a:extLst>
          </p:cNvPr>
          <p:cNvSpPr txBox="1"/>
          <p:nvPr/>
        </p:nvSpPr>
        <p:spPr>
          <a:xfrm>
            <a:off x="6281530" y="1784626"/>
            <a:ext cx="781432"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Węzeł</a:t>
            </a:r>
          </a:p>
        </p:txBody>
      </p:sp>
      <p:cxnSp>
        <p:nvCxnSpPr>
          <p:cNvPr id="15" name="Łącznik prosty ze strzałką 14">
            <a:extLst>
              <a:ext uri="{FF2B5EF4-FFF2-40B4-BE49-F238E27FC236}">
                <a16:creationId xmlns:a16="http://schemas.microsoft.com/office/drawing/2014/main" id="{EEF03E39-2342-BA6A-FD9B-5104C2E4B54C}"/>
              </a:ext>
            </a:extLst>
          </p:cNvPr>
          <p:cNvCxnSpPr>
            <a:cxnSpLocks/>
          </p:cNvCxnSpPr>
          <p:nvPr/>
        </p:nvCxnSpPr>
        <p:spPr>
          <a:xfrm flipV="1">
            <a:off x="3825461" y="5247861"/>
            <a:ext cx="1696278" cy="9983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Łącznik prosty ze strzałką 18">
            <a:extLst>
              <a:ext uri="{FF2B5EF4-FFF2-40B4-BE49-F238E27FC236}">
                <a16:creationId xmlns:a16="http://schemas.microsoft.com/office/drawing/2014/main" id="{81A130A6-DF48-6F16-15EB-F441A1B2D444}"/>
              </a:ext>
            </a:extLst>
          </p:cNvPr>
          <p:cNvCxnSpPr/>
          <p:nvPr/>
        </p:nvCxnSpPr>
        <p:spPr>
          <a:xfrm flipV="1">
            <a:off x="3896139" y="5773530"/>
            <a:ext cx="2385391" cy="4726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Łącznik prosty ze strzałką 20">
            <a:extLst>
              <a:ext uri="{FF2B5EF4-FFF2-40B4-BE49-F238E27FC236}">
                <a16:creationId xmlns:a16="http://schemas.microsoft.com/office/drawing/2014/main" id="{27737BE2-766A-BC6B-5827-FE9F0D4CCD06}"/>
              </a:ext>
            </a:extLst>
          </p:cNvPr>
          <p:cNvCxnSpPr/>
          <p:nvPr/>
        </p:nvCxnSpPr>
        <p:spPr>
          <a:xfrm flipV="1">
            <a:off x="3825461" y="5773530"/>
            <a:ext cx="132522" cy="4152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pole tekstowe 21">
            <a:extLst>
              <a:ext uri="{FF2B5EF4-FFF2-40B4-BE49-F238E27FC236}">
                <a16:creationId xmlns:a16="http://schemas.microsoft.com/office/drawing/2014/main" id="{A3C988F9-EBB2-5ECE-4D2C-3A84B3A10CFA}"/>
              </a:ext>
            </a:extLst>
          </p:cNvPr>
          <p:cNvSpPr txBox="1"/>
          <p:nvPr/>
        </p:nvSpPr>
        <p:spPr>
          <a:xfrm>
            <a:off x="2181150" y="6159227"/>
            <a:ext cx="1691489"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Gałęzie obwodu</a:t>
            </a:r>
          </a:p>
        </p:txBody>
      </p:sp>
    </p:spTree>
    <p:extLst>
      <p:ext uri="{BB962C8B-B14F-4D97-AF65-F5344CB8AC3E}">
        <p14:creationId xmlns:p14="http://schemas.microsoft.com/office/powerpoint/2010/main" val="1104498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23868A-8A26-D5D7-2899-7F25084CF5B0}"/>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obwód rozgałęziony</a:t>
            </a:r>
          </a:p>
        </p:txBody>
      </p:sp>
      <p:pic>
        <p:nvPicPr>
          <p:cNvPr id="4" name="Obraz 3">
            <a:extLst>
              <a:ext uri="{FF2B5EF4-FFF2-40B4-BE49-F238E27FC236}">
                <a16:creationId xmlns:a16="http://schemas.microsoft.com/office/drawing/2014/main" id="{1718F219-B547-8ACF-5579-250304856E14}"/>
              </a:ext>
            </a:extLst>
          </p:cNvPr>
          <p:cNvPicPr>
            <a:picLocks noChangeAspect="1"/>
          </p:cNvPicPr>
          <p:nvPr/>
        </p:nvPicPr>
        <p:blipFill>
          <a:blip r:embed="rId2"/>
          <a:stretch>
            <a:fillRect/>
          </a:stretch>
        </p:blipFill>
        <p:spPr>
          <a:xfrm>
            <a:off x="2296769" y="2018620"/>
            <a:ext cx="7218293" cy="3872938"/>
          </a:xfrm>
          <a:prstGeom prst="rect">
            <a:avLst/>
          </a:prstGeom>
        </p:spPr>
      </p:pic>
      <p:cxnSp>
        <p:nvCxnSpPr>
          <p:cNvPr id="6" name="Łącznik prosty ze strzałką 5">
            <a:extLst>
              <a:ext uri="{FF2B5EF4-FFF2-40B4-BE49-F238E27FC236}">
                <a16:creationId xmlns:a16="http://schemas.microsoft.com/office/drawing/2014/main" id="{C2077055-B788-A566-15B5-24F7B1C8F1E7}"/>
              </a:ext>
            </a:extLst>
          </p:cNvPr>
          <p:cNvCxnSpPr>
            <a:cxnSpLocks/>
          </p:cNvCxnSpPr>
          <p:nvPr/>
        </p:nvCxnSpPr>
        <p:spPr>
          <a:xfrm>
            <a:off x="1453322" y="3048000"/>
            <a:ext cx="2014330" cy="1236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pole tekstowe 7">
            <a:extLst>
              <a:ext uri="{FF2B5EF4-FFF2-40B4-BE49-F238E27FC236}">
                <a16:creationId xmlns:a16="http://schemas.microsoft.com/office/drawing/2014/main" id="{BA054F12-9ED0-5123-23D2-AF794DDDEEF2}"/>
              </a:ext>
            </a:extLst>
          </p:cNvPr>
          <p:cNvSpPr txBox="1"/>
          <p:nvPr/>
        </p:nvSpPr>
        <p:spPr>
          <a:xfrm>
            <a:off x="561009" y="2716696"/>
            <a:ext cx="1834156" cy="646331"/>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Spadek napięcia</a:t>
            </a:r>
          </a:p>
          <a:p>
            <a:r>
              <a:rPr lang="pl-PL">
                <a:latin typeface="Times New Roman" panose="02020603050405020304" pitchFamily="18" charset="0"/>
                <a:cs typeface="Times New Roman" panose="02020603050405020304" pitchFamily="18" charset="0"/>
              </a:rPr>
              <a:t>Na rezystorze R1</a:t>
            </a:r>
          </a:p>
        </p:txBody>
      </p:sp>
      <p:cxnSp>
        <p:nvCxnSpPr>
          <p:cNvPr id="10" name="Łącznik prosty ze strzałką 9">
            <a:extLst>
              <a:ext uri="{FF2B5EF4-FFF2-40B4-BE49-F238E27FC236}">
                <a16:creationId xmlns:a16="http://schemas.microsoft.com/office/drawing/2014/main" id="{2FF0F70E-5FAE-A99D-EDFE-67A3E4D8D5AE}"/>
              </a:ext>
            </a:extLst>
          </p:cNvPr>
          <p:cNvCxnSpPr/>
          <p:nvPr/>
        </p:nvCxnSpPr>
        <p:spPr>
          <a:xfrm>
            <a:off x="4240696" y="1722783"/>
            <a:ext cx="781878" cy="905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pole tekstowe 10">
            <a:extLst>
              <a:ext uri="{FF2B5EF4-FFF2-40B4-BE49-F238E27FC236}">
                <a16:creationId xmlns:a16="http://schemas.microsoft.com/office/drawing/2014/main" id="{3D5576C5-AF96-35B8-37C8-F2F9B97FB202}"/>
              </a:ext>
            </a:extLst>
          </p:cNvPr>
          <p:cNvSpPr txBox="1"/>
          <p:nvPr/>
        </p:nvSpPr>
        <p:spPr>
          <a:xfrm>
            <a:off x="3176104" y="1462157"/>
            <a:ext cx="1717650"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Prąd gałęzi 1: I1</a:t>
            </a:r>
          </a:p>
        </p:txBody>
      </p:sp>
      <p:sp>
        <p:nvSpPr>
          <p:cNvPr id="12" name="pole tekstowe 11">
            <a:extLst>
              <a:ext uri="{FF2B5EF4-FFF2-40B4-BE49-F238E27FC236}">
                <a16:creationId xmlns:a16="http://schemas.microsoft.com/office/drawing/2014/main" id="{4A6F1DDA-5B91-24FF-BC92-D895306CAFCC}"/>
              </a:ext>
            </a:extLst>
          </p:cNvPr>
          <p:cNvSpPr txBox="1"/>
          <p:nvPr/>
        </p:nvSpPr>
        <p:spPr>
          <a:xfrm>
            <a:off x="2163871" y="6281857"/>
            <a:ext cx="7484088" cy="307777"/>
          </a:xfrm>
          <a:prstGeom prst="rect">
            <a:avLst/>
          </a:prstGeom>
          <a:noFill/>
        </p:spPr>
        <p:txBody>
          <a:bodyPr wrap="square">
            <a:spAutoFit/>
          </a:bodyPr>
          <a:lstStyle/>
          <a:p>
            <a:r>
              <a:rPr lang="pl-PL" sz="1400" dirty="0">
                <a:latin typeface="Times New Roman" panose="02020603050405020304" pitchFamily="18" charset="0"/>
                <a:cs typeface="Times New Roman" panose="02020603050405020304" pitchFamily="18" charset="0"/>
              </a:rPr>
              <a:t>Źródło: https://www.robotyka.net.pl/obliczanie-obwodow-metoda-praw-kirchhoffa-metoda-klasyczna/</a:t>
            </a:r>
          </a:p>
        </p:txBody>
      </p:sp>
    </p:spTree>
    <p:extLst>
      <p:ext uri="{BB962C8B-B14F-4D97-AF65-F5344CB8AC3E}">
        <p14:creationId xmlns:p14="http://schemas.microsoft.com/office/powerpoint/2010/main" val="1969013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60ADDD-7FBC-67F8-97FC-EA0F2C2493DE}"/>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rezystor</a:t>
            </a:r>
          </a:p>
        </p:txBody>
      </p:sp>
      <p:sp>
        <p:nvSpPr>
          <p:cNvPr id="3" name="Symbol zastępczy zawartości 2">
            <a:extLst>
              <a:ext uri="{FF2B5EF4-FFF2-40B4-BE49-F238E27FC236}">
                <a16:creationId xmlns:a16="http://schemas.microsoft.com/office/drawing/2014/main" id="{4E61A76C-E394-4E8E-76D8-BFAF21CCDA61}"/>
              </a:ext>
            </a:extLst>
          </p:cNvPr>
          <p:cNvSpPr>
            <a:spLocks noGrp="1"/>
          </p:cNvSpPr>
          <p:nvPr>
            <p:ph idx="1"/>
          </p:nvPr>
        </p:nvSpPr>
        <p:spPr/>
        <p:txBody>
          <a:bodyPr>
            <a:normAutofit fontScale="85000" lnSpcReduction="20000"/>
          </a:bodyPr>
          <a:lstStyle/>
          <a:p>
            <a:pPr marL="0" indent="0" algn="just">
              <a:buNone/>
            </a:pPr>
            <a:r>
              <a:rPr lang="pl-PL" dirty="0">
                <a:latin typeface="Times New Roman" panose="02020603050405020304" pitchFamily="18" charset="0"/>
                <a:cs typeface="Times New Roman" panose="02020603050405020304" pitchFamily="18" charset="0"/>
              </a:rPr>
              <a:t>Rezystor, opornik elektryczny (z łac. </a:t>
            </a:r>
            <a:r>
              <a:rPr lang="pl-PL" dirty="0" err="1">
                <a:latin typeface="Times New Roman" panose="02020603050405020304" pitchFamily="18" charset="0"/>
                <a:cs typeface="Times New Roman" panose="02020603050405020304" pitchFamily="18" charset="0"/>
              </a:rPr>
              <a:t>resistere</a:t>
            </a:r>
            <a:r>
              <a:rPr lang="pl-PL" dirty="0">
                <a:latin typeface="Times New Roman" panose="02020603050405020304" pitchFamily="18" charset="0"/>
                <a:cs typeface="Times New Roman" panose="02020603050405020304" pitchFamily="18" charset="0"/>
              </a:rPr>
              <a:t> „stawiać opór”) – element bierny obwodu elektrycznego, wykorzystywany jest do ograniczenia prądu w nim płynącego. </a:t>
            </a:r>
          </a:p>
          <a:p>
            <a:pPr marL="0" indent="0" algn="just">
              <a:buNone/>
            </a:pPr>
            <a:r>
              <a:rPr lang="pl-PL" dirty="0">
                <a:latin typeface="Times New Roman" panose="02020603050405020304" pitchFamily="18" charset="0"/>
                <a:cs typeface="Times New Roman" panose="02020603050405020304" pitchFamily="18" charset="0"/>
              </a:rPr>
              <a:t>Jest elementem liniowym: występujący na nim spadek napięcia jest wprost proporcjonalny do prądu płynącego przez opornik. </a:t>
            </a:r>
          </a:p>
          <a:p>
            <a:pPr marL="0" indent="0" algn="just">
              <a:buNone/>
            </a:pPr>
            <a:r>
              <a:rPr lang="pl-PL" dirty="0">
                <a:latin typeface="Times New Roman" panose="02020603050405020304" pitchFamily="18" charset="0"/>
                <a:cs typeface="Times New Roman" panose="02020603050405020304" pitchFamily="18" charset="0"/>
              </a:rPr>
              <a:t>Przy przepływie prądu zamienia energię elektryczną w ciepło. </a:t>
            </a:r>
          </a:p>
          <a:p>
            <a:pPr marL="0" indent="0" algn="just">
              <a:buNone/>
            </a:pPr>
            <a:r>
              <a:rPr lang="pl-PL" dirty="0">
                <a:latin typeface="Times New Roman" panose="02020603050405020304" pitchFamily="18" charset="0"/>
                <a:cs typeface="Times New Roman" panose="02020603050405020304" pitchFamily="18" charset="0"/>
              </a:rPr>
              <a:t>Idealny opornik posiada tylko jedną wielkość, która go charakteryzuje – rezystancję. W praktyce występuje jeszcze pojemność wewnętrzna oraz wewnętrzna indukcyjność, co, np. w technice wysokich częstotliwości (RTV), ma duże znaczenie (jest to tzw. pojemność oraz indukcyjność pasożytnicza). </a:t>
            </a:r>
          </a:p>
          <a:p>
            <a:pPr marL="0" indent="0" algn="just">
              <a:buNone/>
            </a:pPr>
            <a:r>
              <a:rPr lang="pl-PL" dirty="0">
                <a:latin typeface="Times New Roman" panose="02020603050405020304" pitchFamily="18" charset="0"/>
                <a:cs typeface="Times New Roman" panose="02020603050405020304" pitchFamily="18" charset="0"/>
              </a:rPr>
              <a:t>W technice bardzo wysokich częstotliwości – kilkuset megaherców (MHz) </a:t>
            </a:r>
            <a:br>
              <a:rPr lang="pl-PL" dirty="0">
                <a:latin typeface="Times New Roman" panose="02020603050405020304" pitchFamily="18" charset="0"/>
                <a:cs typeface="Times New Roman" panose="02020603050405020304" pitchFamily="18" charset="0"/>
              </a:rPr>
            </a:br>
            <a:r>
              <a:rPr lang="pl-PL" dirty="0">
                <a:latin typeface="Times New Roman" panose="02020603050405020304" pitchFamily="18" charset="0"/>
                <a:cs typeface="Times New Roman" panose="02020603050405020304" pitchFamily="18" charset="0"/>
              </a:rPr>
              <a:t>i powyżej – właściwości pasożytnicze typowego rezystora muszą być traktowane jako wartości rozproszone, tzn. rozłożone wzdłuż jego fizycznych wymiarów (zobacz: schemat zastępczy)</a:t>
            </a:r>
          </a:p>
        </p:txBody>
      </p:sp>
    </p:spTree>
    <p:extLst>
      <p:ext uri="{BB962C8B-B14F-4D97-AF65-F5344CB8AC3E}">
        <p14:creationId xmlns:p14="http://schemas.microsoft.com/office/powerpoint/2010/main" val="41952956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30E9300-F730-9FD9-DEC5-73B39136436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rezystor</a:t>
            </a:r>
          </a:p>
        </p:txBody>
      </p:sp>
      <p:pic>
        <p:nvPicPr>
          <p:cNvPr id="2050" name="Picture 2" descr="Ilustracja">
            <a:extLst>
              <a:ext uri="{FF2B5EF4-FFF2-40B4-BE49-F238E27FC236}">
                <a16:creationId xmlns:a16="http://schemas.microsoft.com/office/drawing/2014/main" id="{C856AB1A-19CC-2A8B-6B7C-132342159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3" y="1515164"/>
            <a:ext cx="3145683" cy="2091635"/>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2717CBF0-B638-AC22-AB70-C99C0353C4D3}"/>
              </a:ext>
            </a:extLst>
          </p:cNvPr>
          <p:cNvPicPr>
            <a:picLocks noChangeAspect="1"/>
          </p:cNvPicPr>
          <p:nvPr/>
        </p:nvPicPr>
        <p:blipFill>
          <a:blip r:embed="rId3"/>
          <a:stretch>
            <a:fillRect/>
          </a:stretch>
        </p:blipFill>
        <p:spPr>
          <a:xfrm>
            <a:off x="3788120" y="3322911"/>
            <a:ext cx="4200525" cy="1647825"/>
          </a:xfrm>
          <a:prstGeom prst="rect">
            <a:avLst/>
          </a:prstGeom>
        </p:spPr>
      </p:pic>
      <p:pic>
        <p:nvPicPr>
          <p:cNvPr id="8" name="Obraz 7">
            <a:extLst>
              <a:ext uri="{FF2B5EF4-FFF2-40B4-BE49-F238E27FC236}">
                <a16:creationId xmlns:a16="http://schemas.microsoft.com/office/drawing/2014/main" id="{BE945CE3-7175-60FA-74F8-188A8B608EC6}"/>
              </a:ext>
            </a:extLst>
          </p:cNvPr>
          <p:cNvPicPr>
            <a:picLocks noChangeAspect="1"/>
          </p:cNvPicPr>
          <p:nvPr/>
        </p:nvPicPr>
        <p:blipFill>
          <a:blip r:embed="rId4"/>
          <a:stretch>
            <a:fillRect/>
          </a:stretch>
        </p:blipFill>
        <p:spPr>
          <a:xfrm>
            <a:off x="9108439" y="1409146"/>
            <a:ext cx="2786789" cy="4304749"/>
          </a:xfrm>
          <a:prstGeom prst="rect">
            <a:avLst/>
          </a:prstGeom>
        </p:spPr>
      </p:pic>
      <p:pic>
        <p:nvPicPr>
          <p:cNvPr id="10" name="Obraz 9">
            <a:extLst>
              <a:ext uri="{FF2B5EF4-FFF2-40B4-BE49-F238E27FC236}">
                <a16:creationId xmlns:a16="http://schemas.microsoft.com/office/drawing/2014/main" id="{9549C763-EB0F-AB04-8522-7C6C133364E3}"/>
              </a:ext>
            </a:extLst>
          </p:cNvPr>
          <p:cNvPicPr>
            <a:picLocks noChangeAspect="1"/>
          </p:cNvPicPr>
          <p:nvPr/>
        </p:nvPicPr>
        <p:blipFill>
          <a:blip r:embed="rId5"/>
          <a:stretch>
            <a:fillRect/>
          </a:stretch>
        </p:blipFill>
        <p:spPr>
          <a:xfrm>
            <a:off x="4143650" y="1515164"/>
            <a:ext cx="3712338" cy="1691312"/>
          </a:xfrm>
          <a:prstGeom prst="rect">
            <a:avLst/>
          </a:prstGeom>
        </p:spPr>
      </p:pic>
      <p:sp>
        <p:nvSpPr>
          <p:cNvPr id="11" name="pole tekstowe 10">
            <a:extLst>
              <a:ext uri="{FF2B5EF4-FFF2-40B4-BE49-F238E27FC236}">
                <a16:creationId xmlns:a16="http://schemas.microsoft.com/office/drawing/2014/main" id="{18FC3867-2D12-69D6-224D-929A0FD60180}"/>
              </a:ext>
            </a:extLst>
          </p:cNvPr>
          <p:cNvSpPr txBox="1"/>
          <p:nvPr/>
        </p:nvSpPr>
        <p:spPr>
          <a:xfrm>
            <a:off x="2127578" y="6211776"/>
            <a:ext cx="7936843" cy="523220"/>
          </a:xfrm>
          <a:prstGeom prst="rect">
            <a:avLst/>
          </a:prstGeom>
          <a:noFill/>
        </p:spPr>
        <p:txBody>
          <a:bodyPr wrap="square">
            <a:spAutoFit/>
          </a:bodyPr>
          <a:lstStyle/>
          <a:p>
            <a:pPr algn="just"/>
            <a:r>
              <a:rPr lang="pl-PL" sz="1400" dirty="0">
                <a:latin typeface="Times New Roman" panose="02020603050405020304" pitchFamily="18" charset="0"/>
                <a:cs typeface="Times New Roman" panose="02020603050405020304" pitchFamily="18" charset="0"/>
              </a:rPr>
              <a:t>Źródło: </a:t>
            </a:r>
            <a:r>
              <a:rPr lang="pl-PL" sz="1400" dirty="0">
                <a:latin typeface="Times New Roman" panose="02020603050405020304" pitchFamily="18" charset="0"/>
                <a:cs typeface="Times New Roman" panose="02020603050405020304" pitchFamily="18" charset="0"/>
                <a:hlinkClick r:id="rId6"/>
              </a:rPr>
              <a:t>https://forbot.pl/blog/czym-jest-moc-jak-dobrac-odpowiednie-elementy-id17277</a:t>
            </a:r>
            <a:endParaRPr lang="pl-PL" sz="1400" dirty="0">
              <a:latin typeface="Times New Roman" panose="02020603050405020304" pitchFamily="18" charset="0"/>
              <a:cs typeface="Times New Roman" panose="02020603050405020304" pitchFamily="18" charset="0"/>
            </a:endParaRPr>
          </a:p>
          <a:p>
            <a:pPr algn="just"/>
            <a:r>
              <a:rPr lang="pl-PL" sz="1400" dirty="0">
                <a:latin typeface="Times New Roman" panose="02020603050405020304" pitchFamily="18" charset="0"/>
                <a:cs typeface="Times New Roman" panose="02020603050405020304" pitchFamily="18" charset="0"/>
              </a:rPr>
              <a:t>Wikipedia</a:t>
            </a:r>
          </a:p>
        </p:txBody>
      </p:sp>
      <p:sp>
        <p:nvSpPr>
          <p:cNvPr id="12" name="pole tekstowe 11">
            <a:extLst>
              <a:ext uri="{FF2B5EF4-FFF2-40B4-BE49-F238E27FC236}">
                <a16:creationId xmlns:a16="http://schemas.microsoft.com/office/drawing/2014/main" id="{535C982D-6547-C2AA-8AF2-48D855C77545}"/>
              </a:ext>
            </a:extLst>
          </p:cNvPr>
          <p:cNvSpPr txBox="1"/>
          <p:nvPr/>
        </p:nvSpPr>
        <p:spPr>
          <a:xfrm>
            <a:off x="614017" y="4825561"/>
            <a:ext cx="3459858" cy="954107"/>
          </a:xfrm>
          <a:prstGeom prst="rect">
            <a:avLst/>
          </a:prstGeom>
          <a:noFill/>
        </p:spPr>
        <p:txBody>
          <a:bodyPr wrap="none" rtlCol="0">
            <a:spAutoFit/>
          </a:bodyPr>
          <a:lstStyle/>
          <a:p>
            <a:r>
              <a:rPr lang="pl-PL" sz="2800">
                <a:latin typeface="Times New Roman" panose="02020603050405020304" pitchFamily="18" charset="0"/>
                <a:cs typeface="Times New Roman" panose="02020603050405020304" pitchFamily="18" charset="0"/>
              </a:rPr>
              <a:t>Jednostka: 1 </a:t>
            </a:r>
            <a:r>
              <a:rPr lang="pl-PL" sz="2800" err="1">
                <a:latin typeface="Times New Roman" panose="02020603050405020304" pitchFamily="18" charset="0"/>
                <a:cs typeface="Times New Roman" panose="02020603050405020304" pitchFamily="18" charset="0"/>
              </a:rPr>
              <a:t>ohm</a:t>
            </a:r>
            <a:r>
              <a:rPr lang="pl-PL" sz="2800">
                <a:latin typeface="Times New Roman" panose="02020603050405020304" pitchFamily="18" charset="0"/>
                <a:cs typeface="Times New Roman" panose="02020603050405020304" pitchFamily="18" charset="0"/>
              </a:rPr>
              <a:t> [W]</a:t>
            </a:r>
          </a:p>
          <a:p>
            <a:r>
              <a:rPr lang="pl-PL" sz="2800">
                <a:latin typeface="Times New Roman" panose="02020603050405020304" pitchFamily="18" charset="0"/>
                <a:cs typeface="Times New Roman" panose="02020603050405020304" pitchFamily="18" charset="0"/>
              </a:rPr>
              <a:t>Oznaczenie: R</a:t>
            </a:r>
          </a:p>
        </p:txBody>
      </p:sp>
    </p:spTree>
    <p:extLst>
      <p:ext uri="{BB962C8B-B14F-4D97-AF65-F5344CB8AC3E}">
        <p14:creationId xmlns:p14="http://schemas.microsoft.com/office/powerpoint/2010/main" val="40051766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29118A-831F-A758-D5D5-182EBE831A2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rezystor</a:t>
            </a:r>
          </a:p>
        </p:txBody>
      </p:sp>
      <p:sp>
        <p:nvSpPr>
          <p:cNvPr id="3" name="Symbol zastępczy zawartości 2">
            <a:extLst>
              <a:ext uri="{FF2B5EF4-FFF2-40B4-BE49-F238E27FC236}">
                <a16:creationId xmlns:a16="http://schemas.microsoft.com/office/drawing/2014/main" id="{2C315D2A-E90E-80E7-553D-D3EABE5BEB55}"/>
              </a:ext>
            </a:extLst>
          </p:cNvPr>
          <p:cNvSpPr>
            <a:spLocks noGrp="1"/>
          </p:cNvSpPr>
          <p:nvPr>
            <p:ph idx="1"/>
          </p:nvPr>
        </p:nvSpPr>
        <p:spPr>
          <a:xfrm>
            <a:off x="838200" y="1825625"/>
            <a:ext cx="10515600" cy="581853"/>
          </a:xfrm>
        </p:spPr>
        <p:txBody>
          <a:bodyPr>
            <a:normAutofit/>
          </a:bodyPr>
          <a:lstStyle/>
          <a:p>
            <a:pPr marL="0" indent="0">
              <a:buNone/>
            </a:pPr>
            <a:r>
              <a:rPr lang="pl-PL" sz="2400" dirty="0">
                <a:latin typeface="Times New Roman" panose="02020603050405020304" pitchFamily="18" charset="0"/>
                <a:cs typeface="Times New Roman" panose="02020603050405020304" pitchFamily="18" charset="0"/>
              </a:rPr>
              <a:t>Połączenie szeregowe rezystorów</a:t>
            </a:r>
          </a:p>
        </p:txBody>
      </p:sp>
      <p:pic>
        <p:nvPicPr>
          <p:cNvPr id="3074" name="Picture 2" descr="undefined">
            <a:extLst>
              <a:ext uri="{FF2B5EF4-FFF2-40B4-BE49-F238E27FC236}">
                <a16:creationId xmlns:a16="http://schemas.microsoft.com/office/drawing/2014/main" id="{A8EA430C-2973-1B8E-4409-A97EE85CF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7775"/>
            <a:ext cx="12192000" cy="1820863"/>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7185B9E6-F4DF-DBBA-5C8C-85458C057D57}"/>
              </a:ext>
            </a:extLst>
          </p:cNvPr>
          <p:cNvPicPr>
            <a:picLocks noChangeAspect="1"/>
          </p:cNvPicPr>
          <p:nvPr/>
        </p:nvPicPr>
        <p:blipFill>
          <a:blip r:embed="rId3"/>
          <a:stretch>
            <a:fillRect/>
          </a:stretch>
        </p:blipFill>
        <p:spPr>
          <a:xfrm>
            <a:off x="2426804" y="4599263"/>
            <a:ext cx="6781800" cy="1228725"/>
          </a:xfrm>
          <a:prstGeom prst="rect">
            <a:avLst/>
          </a:prstGeom>
        </p:spPr>
      </p:pic>
      <p:sp>
        <p:nvSpPr>
          <p:cNvPr id="6" name="pole tekstowe 5">
            <a:extLst>
              <a:ext uri="{FF2B5EF4-FFF2-40B4-BE49-F238E27FC236}">
                <a16:creationId xmlns:a16="http://schemas.microsoft.com/office/drawing/2014/main" id="{F4613C0D-51B6-48ED-A2DB-8694BDEFBF4F}"/>
              </a:ext>
            </a:extLst>
          </p:cNvPr>
          <p:cNvSpPr txBox="1"/>
          <p:nvPr/>
        </p:nvSpPr>
        <p:spPr>
          <a:xfrm>
            <a:off x="3879112" y="6492875"/>
            <a:ext cx="3877183" cy="307777"/>
          </a:xfrm>
          <a:prstGeom prst="rect">
            <a:avLst/>
          </a:prstGeom>
          <a:noFill/>
        </p:spPr>
        <p:txBody>
          <a:bodyPr wrap="square">
            <a:spAutoFit/>
          </a:bodyPr>
          <a:lstStyle/>
          <a:p>
            <a:r>
              <a:rPr lang="pl-PL" sz="1400" dirty="0">
                <a:latin typeface="Times New Roman" panose="02020603050405020304" pitchFamily="18" charset="0"/>
                <a:cs typeface="Times New Roman" panose="02020603050405020304" pitchFamily="18" charset="0"/>
              </a:rPr>
              <a:t>Źródło: https://pl.wikipedia.org/wiki/Rezystor</a:t>
            </a:r>
          </a:p>
        </p:txBody>
      </p:sp>
    </p:spTree>
    <p:extLst>
      <p:ext uri="{BB962C8B-B14F-4D97-AF65-F5344CB8AC3E}">
        <p14:creationId xmlns:p14="http://schemas.microsoft.com/office/powerpoint/2010/main" val="858817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F88E95-D6B1-5913-B0B6-94D9788C55E4}"/>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rezystor</a:t>
            </a:r>
          </a:p>
        </p:txBody>
      </p:sp>
      <p:sp>
        <p:nvSpPr>
          <p:cNvPr id="3" name="Symbol zastępczy zawartości 2">
            <a:extLst>
              <a:ext uri="{FF2B5EF4-FFF2-40B4-BE49-F238E27FC236}">
                <a16:creationId xmlns:a16="http://schemas.microsoft.com/office/drawing/2014/main" id="{1BB9F5B9-8D23-A54D-1A00-F39B4DB12583}"/>
              </a:ext>
            </a:extLst>
          </p:cNvPr>
          <p:cNvSpPr>
            <a:spLocks noGrp="1"/>
          </p:cNvSpPr>
          <p:nvPr>
            <p:ph idx="1"/>
          </p:nvPr>
        </p:nvSpPr>
        <p:spPr>
          <a:xfrm>
            <a:off x="838200" y="1825625"/>
            <a:ext cx="10515600" cy="573018"/>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Połączenie równoległe rezystorów</a:t>
            </a:r>
          </a:p>
        </p:txBody>
      </p:sp>
      <p:pic>
        <p:nvPicPr>
          <p:cNvPr id="5" name="Obraz 4">
            <a:extLst>
              <a:ext uri="{FF2B5EF4-FFF2-40B4-BE49-F238E27FC236}">
                <a16:creationId xmlns:a16="http://schemas.microsoft.com/office/drawing/2014/main" id="{A71B67E5-3557-3D47-769A-2816FF259221}"/>
              </a:ext>
            </a:extLst>
          </p:cNvPr>
          <p:cNvPicPr>
            <a:picLocks noChangeAspect="1"/>
          </p:cNvPicPr>
          <p:nvPr/>
        </p:nvPicPr>
        <p:blipFill>
          <a:blip r:embed="rId2"/>
          <a:stretch>
            <a:fillRect/>
          </a:stretch>
        </p:blipFill>
        <p:spPr>
          <a:xfrm>
            <a:off x="1953384" y="2398643"/>
            <a:ext cx="7534275" cy="1285875"/>
          </a:xfrm>
          <a:prstGeom prst="rect">
            <a:avLst/>
          </a:prstGeom>
        </p:spPr>
      </p:pic>
      <p:pic>
        <p:nvPicPr>
          <p:cNvPr id="7" name="Obraz 6">
            <a:extLst>
              <a:ext uri="{FF2B5EF4-FFF2-40B4-BE49-F238E27FC236}">
                <a16:creationId xmlns:a16="http://schemas.microsoft.com/office/drawing/2014/main" id="{13D89764-D839-9C32-3431-BCE8E3D7130B}"/>
              </a:ext>
            </a:extLst>
          </p:cNvPr>
          <p:cNvPicPr>
            <a:picLocks noChangeAspect="1"/>
          </p:cNvPicPr>
          <p:nvPr/>
        </p:nvPicPr>
        <p:blipFill>
          <a:blip r:embed="rId3"/>
          <a:stretch>
            <a:fillRect/>
          </a:stretch>
        </p:blipFill>
        <p:spPr>
          <a:xfrm>
            <a:off x="3369642" y="5389424"/>
            <a:ext cx="3924300" cy="1000125"/>
          </a:xfrm>
          <a:prstGeom prst="rect">
            <a:avLst/>
          </a:prstGeom>
        </p:spPr>
      </p:pic>
      <p:sp>
        <p:nvSpPr>
          <p:cNvPr id="8" name="Symbol zastępczy zawartości 2">
            <a:extLst>
              <a:ext uri="{FF2B5EF4-FFF2-40B4-BE49-F238E27FC236}">
                <a16:creationId xmlns:a16="http://schemas.microsoft.com/office/drawing/2014/main" id="{CB9B2AC5-9CD8-A87B-925A-51FB081A2F6F}"/>
              </a:ext>
            </a:extLst>
          </p:cNvPr>
          <p:cNvSpPr txBox="1">
            <a:spLocks/>
          </p:cNvSpPr>
          <p:nvPr/>
        </p:nvSpPr>
        <p:spPr>
          <a:xfrm>
            <a:off x="838200" y="4172849"/>
            <a:ext cx="10515600" cy="5730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2400" dirty="0">
                <a:latin typeface="Times New Roman" panose="02020603050405020304" pitchFamily="18" charset="0"/>
                <a:cs typeface="Times New Roman" panose="02020603050405020304" pitchFamily="18" charset="0"/>
              </a:rPr>
              <a:t>Dla dwóch połączonych rezystorów R1 i R2 rezystancja zastępcza wynosi:</a:t>
            </a:r>
          </a:p>
        </p:txBody>
      </p:sp>
    </p:spTree>
    <p:extLst>
      <p:ext uri="{BB962C8B-B14F-4D97-AF65-F5344CB8AC3E}">
        <p14:creationId xmlns:p14="http://schemas.microsoft.com/office/powerpoint/2010/main" val="3589635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67AFC8-D119-2332-60B8-1F603591737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rezystor</a:t>
            </a:r>
          </a:p>
        </p:txBody>
      </p:sp>
      <p:sp>
        <p:nvSpPr>
          <p:cNvPr id="3" name="Symbol zastępczy zawartości 2">
            <a:extLst>
              <a:ext uri="{FF2B5EF4-FFF2-40B4-BE49-F238E27FC236}">
                <a16:creationId xmlns:a16="http://schemas.microsoft.com/office/drawing/2014/main" id="{DC04F04C-BE07-0180-E473-30CCB945A06C}"/>
              </a:ext>
            </a:extLst>
          </p:cNvPr>
          <p:cNvSpPr>
            <a:spLocks noGrp="1"/>
          </p:cNvSpPr>
          <p:nvPr>
            <p:ph idx="1"/>
          </p:nvPr>
        </p:nvSpPr>
        <p:spPr>
          <a:xfrm>
            <a:off x="838200" y="1825625"/>
            <a:ext cx="10515600" cy="1672949"/>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Dla przebiegów napięcia zmiennego niskich częstotliwości czysta, teoretyczna rezystancja nie wprowadza przesunięcia fazowego pomiędzy przebiegiem wspomnianego napięcia a przebiegiem prądu. Ich wektory są więc w fazie.</a:t>
            </a:r>
          </a:p>
        </p:txBody>
      </p:sp>
      <p:pic>
        <p:nvPicPr>
          <p:cNvPr id="7" name="Obraz 6">
            <a:extLst>
              <a:ext uri="{FF2B5EF4-FFF2-40B4-BE49-F238E27FC236}">
                <a16:creationId xmlns:a16="http://schemas.microsoft.com/office/drawing/2014/main" id="{0E25FEE9-E1BF-A439-5345-E9A32F2790F6}"/>
              </a:ext>
            </a:extLst>
          </p:cNvPr>
          <p:cNvPicPr>
            <a:picLocks noChangeAspect="1"/>
          </p:cNvPicPr>
          <p:nvPr/>
        </p:nvPicPr>
        <p:blipFill>
          <a:blip r:embed="rId2"/>
          <a:stretch>
            <a:fillRect/>
          </a:stretch>
        </p:blipFill>
        <p:spPr>
          <a:xfrm>
            <a:off x="5006009" y="3498574"/>
            <a:ext cx="1089991" cy="2869096"/>
          </a:xfrm>
          <a:prstGeom prst="rect">
            <a:avLst/>
          </a:prstGeom>
        </p:spPr>
      </p:pic>
      <p:sp>
        <p:nvSpPr>
          <p:cNvPr id="8" name="pole tekstowe 7">
            <a:extLst>
              <a:ext uri="{FF2B5EF4-FFF2-40B4-BE49-F238E27FC236}">
                <a16:creationId xmlns:a16="http://schemas.microsoft.com/office/drawing/2014/main" id="{03F38845-D5E2-B796-8002-1F9A54BC9BAE}"/>
              </a:ext>
            </a:extLst>
          </p:cNvPr>
          <p:cNvSpPr txBox="1"/>
          <p:nvPr/>
        </p:nvSpPr>
        <p:spPr>
          <a:xfrm>
            <a:off x="2319555" y="6367670"/>
            <a:ext cx="7552890" cy="307777"/>
          </a:xfrm>
          <a:prstGeom prst="rect">
            <a:avLst/>
          </a:prstGeom>
          <a:noFill/>
        </p:spPr>
        <p:txBody>
          <a:bodyPr wrap="square">
            <a:spAutoFit/>
          </a:bodyPr>
          <a:lstStyle/>
          <a:p>
            <a:r>
              <a:rPr lang="pl-PL" sz="1400" dirty="0">
                <a:latin typeface="Times New Roman" panose="02020603050405020304" pitchFamily="18" charset="0"/>
                <a:cs typeface="Times New Roman" panose="02020603050405020304" pitchFamily="18" charset="0"/>
              </a:rPr>
              <a:t>Źródło: https://www.slideserve.com/hank/metoda-symboliczna-analizy-obwod-w-pr-du-sinusoidalnego</a:t>
            </a:r>
          </a:p>
        </p:txBody>
      </p:sp>
    </p:spTree>
    <p:extLst>
      <p:ext uri="{BB962C8B-B14F-4D97-AF65-F5344CB8AC3E}">
        <p14:creationId xmlns:p14="http://schemas.microsoft.com/office/powerpoint/2010/main" val="44196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2E680A-4682-F708-95A5-E362F38ECBE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prąd</a:t>
            </a:r>
          </a:p>
        </p:txBody>
      </p:sp>
      <p:sp>
        <p:nvSpPr>
          <p:cNvPr id="3" name="Symbol zastępczy zawartości 2">
            <a:extLst>
              <a:ext uri="{FF2B5EF4-FFF2-40B4-BE49-F238E27FC236}">
                <a16:creationId xmlns:a16="http://schemas.microsoft.com/office/drawing/2014/main" id="{65D318D9-66DE-2664-BD33-E662B17327E3}"/>
              </a:ext>
            </a:extLst>
          </p:cNvPr>
          <p:cNvSpPr>
            <a:spLocks noGrp="1"/>
          </p:cNvSpPr>
          <p:nvPr>
            <p:ph idx="1"/>
          </p:nvPr>
        </p:nvSpPr>
        <p:spPr>
          <a:xfrm>
            <a:off x="838200" y="1825625"/>
            <a:ext cx="10515600" cy="2468079"/>
          </a:xfrm>
        </p:spPr>
        <p:txBody>
          <a:bodyPr/>
          <a:lstStyle/>
          <a:p>
            <a:pPr marL="0" indent="0">
              <a:buNone/>
            </a:pPr>
            <a:r>
              <a:rPr lang="pl-PL" sz="2400">
                <a:latin typeface="Times New Roman" panose="02020603050405020304" pitchFamily="18" charset="0"/>
                <a:cs typeface="Times New Roman" panose="02020603050405020304" pitchFamily="18" charset="0"/>
              </a:rPr>
              <a:t>Co to jest prąd?</a:t>
            </a:r>
          </a:p>
          <a:p>
            <a:pPr marL="0" indent="0">
              <a:buNone/>
            </a:pPr>
            <a:endParaRPr lang="pl-PL" sz="2400">
              <a:latin typeface="Times New Roman" panose="02020603050405020304" pitchFamily="18" charset="0"/>
              <a:cs typeface="Times New Roman" panose="02020603050405020304" pitchFamily="18" charset="0"/>
            </a:endParaRPr>
          </a:p>
          <a:p>
            <a:pPr marL="0" indent="0">
              <a:buNone/>
            </a:pPr>
            <a:r>
              <a:rPr lang="pl-PL" sz="2400">
                <a:latin typeface="Times New Roman" panose="02020603050405020304" pitchFamily="18" charset="0"/>
                <a:cs typeface="Times New Roman" panose="02020603050405020304" pitchFamily="18" charset="0"/>
              </a:rPr>
              <a:t>Uporządkowany ruch ładunków elektrycznych poprzez badany przekrój poprzeczny ciała przewodzącego pod wpływem pola elektrycznego nazywamy prądem.</a:t>
            </a:r>
          </a:p>
          <a:p>
            <a:pPr marL="0" indent="0">
              <a:buNone/>
            </a:pPr>
            <a:endParaRPr lang="pl-PL" b="1">
              <a:latin typeface="Times New Roman" panose="02020603050405020304" pitchFamily="18" charset="0"/>
              <a:cs typeface="Times New Roman" panose="02020603050405020304" pitchFamily="18" charset="0"/>
            </a:endParaRPr>
          </a:p>
          <a:p>
            <a:pPr marL="0" indent="0">
              <a:buNone/>
            </a:pPr>
            <a:endParaRPr lang="pl-PL">
              <a:latin typeface="Times New Roman" panose="02020603050405020304" pitchFamily="18" charset="0"/>
              <a:cs typeface="Times New Roman" panose="02020603050405020304" pitchFamily="18" charset="0"/>
            </a:endParaRPr>
          </a:p>
          <a:p>
            <a:pPr marL="0" indent="0">
              <a:buNone/>
            </a:pPr>
            <a:endParaRPr lang="pl-PL">
              <a:latin typeface="Times New Roman" panose="02020603050405020304" pitchFamily="18" charset="0"/>
              <a:cs typeface="Times New Roman" panose="02020603050405020304" pitchFamily="18" charset="0"/>
            </a:endParaRPr>
          </a:p>
        </p:txBody>
      </p:sp>
      <p:sp>
        <p:nvSpPr>
          <p:cNvPr id="4" name="Symbol zastępczy zawartości 2">
            <a:extLst>
              <a:ext uri="{FF2B5EF4-FFF2-40B4-BE49-F238E27FC236}">
                <a16:creationId xmlns:a16="http://schemas.microsoft.com/office/drawing/2014/main" id="{1950240D-F9A7-D814-681B-2FFF491575BC}"/>
              </a:ext>
            </a:extLst>
          </p:cNvPr>
          <p:cNvSpPr txBox="1">
            <a:spLocks/>
          </p:cNvSpPr>
          <p:nvPr/>
        </p:nvSpPr>
        <p:spPr>
          <a:xfrm>
            <a:off x="102704" y="6442280"/>
            <a:ext cx="10515600" cy="4515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600" dirty="0">
                <a:latin typeface="Times New Roman" panose="02020603050405020304" pitchFamily="18" charset="0"/>
                <a:cs typeface="Times New Roman" panose="02020603050405020304" pitchFamily="18" charset="0"/>
              </a:rPr>
              <a:t>Warto poczytać: prof. dr inż. Stanisław Bolkowski „ELEKTROTECHNIKA”</a:t>
            </a:r>
          </a:p>
          <a:p>
            <a:pPr marL="0" indent="0">
              <a:buFont typeface="Arial" panose="020B0604020202020204" pitchFamily="34" charset="0"/>
              <a:buNone/>
            </a:pPr>
            <a:endParaRPr lang="pl-PL" sz="1800" dirty="0">
              <a:latin typeface="Times New Roman" panose="02020603050405020304" pitchFamily="18" charset="0"/>
              <a:cs typeface="Times New Roman" panose="02020603050405020304" pitchFamily="18" charset="0"/>
            </a:endParaRPr>
          </a:p>
        </p:txBody>
      </p:sp>
      <p:pic>
        <p:nvPicPr>
          <p:cNvPr id="6" name="Obraz 5" descr="Obraz zawierający tekst, książka, Grafika, Czcionka&#10;&#10;Zawartość wygenerowana przez sztuczną inteligencję może być niepoprawna.">
            <a:extLst>
              <a:ext uri="{FF2B5EF4-FFF2-40B4-BE49-F238E27FC236}">
                <a16:creationId xmlns:a16="http://schemas.microsoft.com/office/drawing/2014/main" id="{DF9C30A3-F190-13A5-FB0C-6C62A6FD5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592135" y="3862964"/>
            <a:ext cx="2769336" cy="2077002"/>
          </a:xfrm>
          <a:prstGeom prst="rect">
            <a:avLst/>
          </a:prstGeom>
        </p:spPr>
      </p:pic>
      <p:pic>
        <p:nvPicPr>
          <p:cNvPr id="11" name="Obraz 10">
            <a:extLst>
              <a:ext uri="{FF2B5EF4-FFF2-40B4-BE49-F238E27FC236}">
                <a16:creationId xmlns:a16="http://schemas.microsoft.com/office/drawing/2014/main" id="{BA0E1216-2A56-C70A-FB9A-FB0E5AD01907}"/>
              </a:ext>
            </a:extLst>
          </p:cNvPr>
          <p:cNvPicPr>
            <a:picLocks noChangeAspect="1"/>
          </p:cNvPicPr>
          <p:nvPr/>
        </p:nvPicPr>
        <p:blipFill>
          <a:blip r:embed="rId3"/>
          <a:stretch>
            <a:fillRect/>
          </a:stretch>
        </p:blipFill>
        <p:spPr>
          <a:xfrm>
            <a:off x="4667527" y="3633738"/>
            <a:ext cx="1752600" cy="1314450"/>
          </a:xfrm>
          <a:prstGeom prst="rect">
            <a:avLst/>
          </a:prstGeom>
        </p:spPr>
      </p:pic>
      <p:pic>
        <p:nvPicPr>
          <p:cNvPr id="13" name="Obraz 12">
            <a:extLst>
              <a:ext uri="{FF2B5EF4-FFF2-40B4-BE49-F238E27FC236}">
                <a16:creationId xmlns:a16="http://schemas.microsoft.com/office/drawing/2014/main" id="{7B3915D6-6760-E136-F1BE-3E3E5608F081}"/>
              </a:ext>
            </a:extLst>
          </p:cNvPr>
          <p:cNvPicPr>
            <a:picLocks noChangeAspect="1"/>
          </p:cNvPicPr>
          <p:nvPr/>
        </p:nvPicPr>
        <p:blipFill>
          <a:blip r:embed="rId4"/>
          <a:stretch>
            <a:fillRect/>
          </a:stretch>
        </p:blipFill>
        <p:spPr>
          <a:xfrm>
            <a:off x="915498" y="4699620"/>
            <a:ext cx="2535775" cy="1115741"/>
          </a:xfrm>
          <a:prstGeom prst="rect">
            <a:avLst/>
          </a:prstGeom>
        </p:spPr>
      </p:pic>
    </p:spTree>
    <p:extLst>
      <p:ext uri="{BB962C8B-B14F-4D97-AF65-F5344CB8AC3E}">
        <p14:creationId xmlns:p14="http://schemas.microsoft.com/office/powerpoint/2010/main" val="3464758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26B358-9307-6340-CBD6-3705B3A5DFD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rezystor</a:t>
            </a:r>
          </a:p>
        </p:txBody>
      </p:sp>
      <p:sp>
        <p:nvSpPr>
          <p:cNvPr id="3" name="Symbol zastępczy zawartości 2">
            <a:extLst>
              <a:ext uri="{FF2B5EF4-FFF2-40B4-BE49-F238E27FC236}">
                <a16:creationId xmlns:a16="http://schemas.microsoft.com/office/drawing/2014/main" id="{0E6B48E5-29B1-58A0-228B-482744033D4C}"/>
              </a:ext>
            </a:extLst>
          </p:cNvPr>
          <p:cNvSpPr>
            <a:spLocks noGrp="1"/>
          </p:cNvSpPr>
          <p:nvPr>
            <p:ph idx="1"/>
          </p:nvPr>
        </p:nvSpPr>
        <p:spPr/>
        <p:txBody>
          <a:bodyPr>
            <a:normAutofit fontScale="77500" lnSpcReduction="20000"/>
          </a:bodyPr>
          <a:lstStyle/>
          <a:p>
            <a:pPr algn="just">
              <a:buNone/>
            </a:pPr>
            <a:r>
              <a:rPr lang="pl-PL" b="0" i="0" dirty="0">
                <a:effectLst/>
                <a:latin typeface="Times New Roman" panose="02020603050405020304" pitchFamily="18" charset="0"/>
                <a:cs typeface="Times New Roman" panose="02020603050405020304" pitchFamily="18" charset="0"/>
              </a:rPr>
              <a:t>Podstawowe parametry opisujące rezystor to:</a:t>
            </a:r>
          </a:p>
          <a:p>
            <a:pPr marL="0" indent="0" algn="just">
              <a:buNone/>
            </a:pPr>
            <a:r>
              <a:rPr lang="pl-PL" b="0" i="0" dirty="0">
                <a:effectLst/>
                <a:latin typeface="Times New Roman" panose="02020603050405020304" pitchFamily="18" charset="0"/>
                <a:cs typeface="Times New Roman" panose="02020603050405020304" pitchFamily="18" charset="0"/>
              </a:rPr>
              <a:t>Rezystancja nominalna – rezystancja podawana przez producenta na obudowie opornika, wyrażona w </a:t>
            </a:r>
            <a:r>
              <a:rPr lang="pl-PL" dirty="0">
                <a:latin typeface="Times New Roman" panose="02020603050405020304" pitchFamily="18" charset="0"/>
                <a:cs typeface="Times New Roman" panose="02020603050405020304" pitchFamily="18" charset="0"/>
              </a:rPr>
              <a:t>omach</a:t>
            </a:r>
            <a:r>
              <a:rPr lang="pl-PL" b="0" i="0" dirty="0">
                <a:effectLst/>
                <a:latin typeface="Times New Roman" panose="02020603050405020304" pitchFamily="18" charset="0"/>
                <a:cs typeface="Times New Roman" panose="02020603050405020304" pitchFamily="18" charset="0"/>
              </a:rPr>
              <a:t> i przyjmująca wartości określane według </a:t>
            </a:r>
            <a:r>
              <a:rPr lang="pl-PL" dirty="0">
                <a:latin typeface="Times New Roman" panose="02020603050405020304" pitchFamily="18" charset="0"/>
                <a:cs typeface="Times New Roman" panose="02020603050405020304" pitchFamily="18" charset="0"/>
              </a:rPr>
              <a:t>szeregów wartości</a:t>
            </a:r>
            <a:r>
              <a:rPr lang="pl-PL" b="0" i="0" dirty="0">
                <a:effectLst/>
                <a:latin typeface="Times New Roman" panose="02020603050405020304" pitchFamily="18" charset="0"/>
                <a:cs typeface="Times New Roman" panose="02020603050405020304" pitchFamily="18" charset="0"/>
              </a:rPr>
              <a:t>; rezystancja rzeczywista różni się od rezystancji nominalnej, jednak zawsze mieści się w podanej </a:t>
            </a:r>
            <a:r>
              <a:rPr lang="pl-PL" dirty="0">
                <a:latin typeface="Times New Roman" panose="02020603050405020304" pitchFamily="18" charset="0"/>
                <a:cs typeface="Times New Roman" panose="02020603050405020304" pitchFamily="18" charset="0"/>
              </a:rPr>
              <a:t>klasie </a:t>
            </a:r>
            <a:r>
              <a:rPr lang="pl-PL" b="0" i="0" dirty="0">
                <a:effectLst/>
                <a:latin typeface="Times New Roman" panose="02020603050405020304" pitchFamily="18" charset="0"/>
                <a:cs typeface="Times New Roman" panose="02020603050405020304" pitchFamily="18" charset="0"/>
              </a:rPr>
              <a:t>tolerancji. Często używanym parametrem jest </a:t>
            </a:r>
            <a:r>
              <a:rPr lang="pl-PL" dirty="0">
                <a:latin typeface="Times New Roman" panose="02020603050405020304" pitchFamily="18" charset="0"/>
                <a:cs typeface="Times New Roman" panose="02020603050405020304" pitchFamily="18" charset="0"/>
              </a:rPr>
              <a:t>konduktancja</a:t>
            </a:r>
            <a:r>
              <a:rPr lang="pl-PL" b="0" i="0" dirty="0">
                <a:effectLst/>
                <a:latin typeface="Times New Roman" panose="02020603050405020304" pitchFamily="18" charset="0"/>
                <a:cs typeface="Times New Roman" panose="02020603050405020304" pitchFamily="18" charset="0"/>
              </a:rPr>
              <a:t> wyrażana w </a:t>
            </a:r>
            <a:r>
              <a:rPr lang="pl-PL" dirty="0">
                <a:latin typeface="Times New Roman" panose="02020603050405020304" pitchFamily="18" charset="0"/>
                <a:cs typeface="Times New Roman" panose="02020603050405020304" pitchFamily="18" charset="0"/>
              </a:rPr>
              <a:t>simensach</a:t>
            </a:r>
            <a:endParaRPr lang="pl-PL" b="0" i="0" dirty="0">
              <a:effectLst/>
              <a:latin typeface="Times New Roman" panose="02020603050405020304" pitchFamily="18" charset="0"/>
              <a:cs typeface="Times New Roman" panose="02020603050405020304" pitchFamily="18" charset="0"/>
            </a:endParaRPr>
          </a:p>
          <a:p>
            <a:pPr marL="0" indent="0" algn="just">
              <a:buNone/>
            </a:pPr>
            <a:r>
              <a:rPr lang="pl-PL" dirty="0">
                <a:latin typeface="Times New Roman" panose="02020603050405020304" pitchFamily="18" charset="0"/>
                <a:cs typeface="Times New Roman" panose="02020603050405020304" pitchFamily="18" charset="0"/>
              </a:rPr>
              <a:t>Tolerancja</a:t>
            </a:r>
            <a:r>
              <a:rPr lang="pl-PL" b="0" i="0" dirty="0">
                <a:effectLst/>
                <a:latin typeface="Times New Roman" panose="02020603050405020304" pitchFamily="18" charset="0"/>
                <a:cs typeface="Times New Roman" panose="02020603050405020304" pitchFamily="18" charset="0"/>
              </a:rPr>
              <a:t> – inaczej klasa dokładności; podawana w procentach możliwa odchyłka rzeczywistej wartości opornika od jego wartości nominalnej</a:t>
            </a:r>
          </a:p>
          <a:p>
            <a:pPr marL="0" indent="0" algn="just">
              <a:buNone/>
            </a:pPr>
            <a:r>
              <a:rPr lang="pl-PL" dirty="0">
                <a:latin typeface="Times New Roman" panose="02020603050405020304" pitchFamily="18" charset="0"/>
                <a:cs typeface="Times New Roman" panose="02020603050405020304" pitchFamily="18" charset="0"/>
              </a:rPr>
              <a:t>Moc znamionowa</a:t>
            </a:r>
            <a:r>
              <a:rPr lang="pl-PL" b="0" i="0" dirty="0">
                <a:effectLst/>
                <a:latin typeface="Times New Roman" panose="02020603050405020304" pitchFamily="18" charset="0"/>
                <a:cs typeface="Times New Roman" panose="02020603050405020304" pitchFamily="18" charset="0"/>
              </a:rPr>
              <a:t> – moc jaką opornik może przez dłuższy czas wydzielać w postaci ciepła bez wpływu na jego parametry; przekroczenie tej wartości może prowadzić do zmian innych parametrów rezystora (np. rezystancji) lub jego uszkodzenia,</a:t>
            </a:r>
          </a:p>
          <a:p>
            <a:pPr marL="0" indent="0" algn="just">
              <a:buNone/>
            </a:pPr>
            <a:r>
              <a:rPr lang="pl-PL" dirty="0">
                <a:latin typeface="Times New Roman" panose="02020603050405020304" pitchFamily="18" charset="0"/>
                <a:cs typeface="Times New Roman" panose="02020603050405020304" pitchFamily="18" charset="0"/>
              </a:rPr>
              <a:t>Napięcie graniczne</a:t>
            </a:r>
            <a:r>
              <a:rPr lang="pl-PL" b="0" i="0" dirty="0">
                <a:effectLst/>
                <a:latin typeface="Times New Roman" panose="02020603050405020304" pitchFamily="18" charset="0"/>
                <a:cs typeface="Times New Roman" panose="02020603050405020304" pitchFamily="18" charset="0"/>
              </a:rPr>
              <a:t> – maksymalne napięcie jakie można przyłożyć do opornika bez obawy </a:t>
            </a:r>
            <a:br>
              <a:rPr lang="pl-PL" b="0" i="0" dirty="0">
                <a:effectLst/>
                <a:latin typeface="Times New Roman" panose="02020603050405020304" pitchFamily="18" charset="0"/>
                <a:cs typeface="Times New Roman" panose="02020603050405020304" pitchFamily="18" charset="0"/>
              </a:rPr>
            </a:br>
            <a:r>
              <a:rPr lang="pl-PL" b="0" i="0" dirty="0">
                <a:effectLst/>
                <a:latin typeface="Times New Roman" panose="02020603050405020304" pitchFamily="18" charset="0"/>
                <a:cs typeface="Times New Roman" panose="02020603050405020304" pitchFamily="18" charset="0"/>
              </a:rPr>
              <a:t>o jego zniszczenie,</a:t>
            </a:r>
          </a:p>
          <a:p>
            <a:pPr marL="0" indent="0" algn="just">
              <a:buNone/>
            </a:pPr>
            <a:r>
              <a:rPr lang="pl-PL" dirty="0">
                <a:latin typeface="Times New Roman" panose="02020603050405020304" pitchFamily="18" charset="0"/>
                <a:cs typeface="Times New Roman" panose="02020603050405020304" pitchFamily="18" charset="0"/>
              </a:rPr>
              <a:t>Temperaturowy współczynnik rezystancji</a:t>
            </a:r>
            <a:r>
              <a:rPr lang="pl-PL" b="0" i="0" dirty="0">
                <a:effectLst/>
                <a:latin typeface="Times New Roman" panose="02020603050405020304" pitchFamily="18" charset="0"/>
                <a:cs typeface="Times New Roman" panose="02020603050405020304" pitchFamily="18" charset="0"/>
              </a:rPr>
              <a:t> – współczynnik określający zmiany rezystancji pod wpływem zmian temperatury opornika.</a:t>
            </a:r>
          </a:p>
          <a:p>
            <a:pPr algn="just"/>
            <a:endParaRPr lang="pl-PL" dirty="0">
              <a:latin typeface="Times New Roman" panose="02020603050405020304" pitchFamily="18" charset="0"/>
              <a:cs typeface="Times New Roman" panose="02020603050405020304" pitchFamily="18" charset="0"/>
            </a:endParaRPr>
          </a:p>
        </p:txBody>
      </p:sp>
      <p:sp>
        <p:nvSpPr>
          <p:cNvPr id="4" name="pole tekstowe 3">
            <a:extLst>
              <a:ext uri="{FF2B5EF4-FFF2-40B4-BE49-F238E27FC236}">
                <a16:creationId xmlns:a16="http://schemas.microsoft.com/office/drawing/2014/main" id="{C47FE0D2-A2E8-2D7D-F6B0-C2845D71D147}"/>
              </a:ext>
            </a:extLst>
          </p:cNvPr>
          <p:cNvSpPr txBox="1"/>
          <p:nvPr/>
        </p:nvSpPr>
        <p:spPr>
          <a:xfrm>
            <a:off x="3596093" y="6338986"/>
            <a:ext cx="4999813" cy="307777"/>
          </a:xfrm>
          <a:prstGeom prst="rect">
            <a:avLst/>
          </a:prstGeom>
          <a:noFill/>
        </p:spPr>
        <p:txBody>
          <a:bodyPr wrap="square">
            <a:spAutoFit/>
          </a:bodyPr>
          <a:lstStyle/>
          <a:p>
            <a:r>
              <a:rPr lang="pl-PL" sz="1400" dirty="0">
                <a:latin typeface="Times New Roman" panose="02020603050405020304" pitchFamily="18" charset="0"/>
                <a:cs typeface="Times New Roman" panose="02020603050405020304" pitchFamily="18" charset="0"/>
              </a:rPr>
              <a:t>Źródło: https://pl.wikipedia.org/wiki/Rezystor</a:t>
            </a:r>
          </a:p>
        </p:txBody>
      </p:sp>
    </p:spTree>
    <p:extLst>
      <p:ext uri="{BB962C8B-B14F-4D97-AF65-F5344CB8AC3E}">
        <p14:creationId xmlns:p14="http://schemas.microsoft.com/office/powerpoint/2010/main" val="18906189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F120571F-6353-B693-F8E3-D488E17F1DC9}"/>
              </a:ext>
            </a:extLst>
          </p:cNvPr>
          <p:cNvSpPr>
            <a:spLocks noGrp="1"/>
          </p:cNvSpPr>
          <p:nvPr>
            <p:ph type="title"/>
          </p:nvPr>
        </p:nvSpPr>
        <p:spPr>
          <a:xfrm>
            <a:off x="838200" y="365125"/>
            <a:ext cx="10515600" cy="1325563"/>
          </a:xfrm>
        </p:spPr>
        <p:txBody>
          <a:bodyPr/>
          <a:lstStyle/>
          <a:p>
            <a:pPr algn="ctr"/>
            <a:r>
              <a:rPr lang="pl-PL">
                <a:latin typeface="Times New Roman" panose="02020603050405020304" pitchFamily="18" charset="0"/>
                <a:cs typeface="Times New Roman" panose="02020603050405020304" pitchFamily="18" charset="0"/>
              </a:rPr>
              <a:t>Elementy obwodów: rezystor</a:t>
            </a:r>
          </a:p>
        </p:txBody>
      </p:sp>
      <p:pic>
        <p:nvPicPr>
          <p:cNvPr id="6" name="Obraz 5">
            <a:extLst>
              <a:ext uri="{FF2B5EF4-FFF2-40B4-BE49-F238E27FC236}">
                <a16:creationId xmlns:a16="http://schemas.microsoft.com/office/drawing/2014/main" id="{D4DD1043-029F-8EA2-4D65-13CC20AF497D}"/>
              </a:ext>
            </a:extLst>
          </p:cNvPr>
          <p:cNvPicPr>
            <a:picLocks noChangeAspect="1"/>
          </p:cNvPicPr>
          <p:nvPr/>
        </p:nvPicPr>
        <p:blipFill>
          <a:blip r:embed="rId2"/>
          <a:stretch>
            <a:fillRect/>
          </a:stretch>
        </p:blipFill>
        <p:spPr>
          <a:xfrm>
            <a:off x="257313" y="1721477"/>
            <a:ext cx="5489713" cy="4491583"/>
          </a:xfrm>
          <a:prstGeom prst="rect">
            <a:avLst/>
          </a:prstGeom>
        </p:spPr>
      </p:pic>
      <p:sp>
        <p:nvSpPr>
          <p:cNvPr id="7" name="pole tekstowe 6">
            <a:extLst>
              <a:ext uri="{FF2B5EF4-FFF2-40B4-BE49-F238E27FC236}">
                <a16:creationId xmlns:a16="http://schemas.microsoft.com/office/drawing/2014/main" id="{3F4F2964-E823-4B95-BA7A-BDA803336798}"/>
              </a:ext>
            </a:extLst>
          </p:cNvPr>
          <p:cNvSpPr txBox="1"/>
          <p:nvPr/>
        </p:nvSpPr>
        <p:spPr>
          <a:xfrm>
            <a:off x="3568933" y="6451369"/>
            <a:ext cx="5054134" cy="307777"/>
          </a:xfrm>
          <a:prstGeom prst="rect">
            <a:avLst/>
          </a:prstGeom>
          <a:noFill/>
        </p:spPr>
        <p:txBody>
          <a:bodyPr wrap="square">
            <a:spAutoFit/>
          </a:bodyPr>
          <a:lstStyle/>
          <a:p>
            <a:r>
              <a:rPr lang="pl-PL" sz="1400" dirty="0">
                <a:latin typeface="Times New Roman" panose="02020603050405020304" pitchFamily="18" charset="0"/>
                <a:cs typeface="Times New Roman" panose="02020603050405020304" pitchFamily="18" charset="0"/>
              </a:rPr>
              <a:t>Źródło: https://pl.wikipedia.org/wiki/Rezystor</a:t>
            </a:r>
          </a:p>
        </p:txBody>
      </p:sp>
      <p:pic>
        <p:nvPicPr>
          <p:cNvPr id="9" name="Obraz 8">
            <a:extLst>
              <a:ext uri="{FF2B5EF4-FFF2-40B4-BE49-F238E27FC236}">
                <a16:creationId xmlns:a16="http://schemas.microsoft.com/office/drawing/2014/main" id="{468B80C5-C98F-828D-0AE4-1B73B3ABF0D3}"/>
              </a:ext>
            </a:extLst>
          </p:cNvPr>
          <p:cNvPicPr>
            <a:picLocks noChangeAspect="1"/>
          </p:cNvPicPr>
          <p:nvPr/>
        </p:nvPicPr>
        <p:blipFill>
          <a:blip r:embed="rId3"/>
          <a:stretch>
            <a:fillRect/>
          </a:stretch>
        </p:blipFill>
        <p:spPr>
          <a:xfrm>
            <a:off x="7158382" y="1928997"/>
            <a:ext cx="4439134" cy="1951198"/>
          </a:xfrm>
          <a:prstGeom prst="rect">
            <a:avLst/>
          </a:prstGeom>
        </p:spPr>
      </p:pic>
    </p:spTree>
    <p:extLst>
      <p:ext uri="{BB962C8B-B14F-4D97-AF65-F5344CB8AC3E}">
        <p14:creationId xmlns:p14="http://schemas.microsoft.com/office/powerpoint/2010/main" val="35160316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7A696AF-2F03-A20D-2590-F49D9C8F343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kondensator</a:t>
            </a:r>
          </a:p>
        </p:txBody>
      </p:sp>
      <p:sp>
        <p:nvSpPr>
          <p:cNvPr id="4" name="pole tekstowe 3">
            <a:extLst>
              <a:ext uri="{FF2B5EF4-FFF2-40B4-BE49-F238E27FC236}">
                <a16:creationId xmlns:a16="http://schemas.microsoft.com/office/drawing/2014/main" id="{B64FB3C0-2E29-FB7D-8F2D-D4559F5FE376}"/>
              </a:ext>
            </a:extLst>
          </p:cNvPr>
          <p:cNvSpPr txBox="1"/>
          <p:nvPr/>
        </p:nvSpPr>
        <p:spPr>
          <a:xfrm>
            <a:off x="1135270" y="1690688"/>
            <a:ext cx="9727095" cy="646331"/>
          </a:xfrm>
          <a:prstGeom prst="rect">
            <a:avLst/>
          </a:prstGeom>
          <a:noFill/>
        </p:spPr>
        <p:txBody>
          <a:bodyPr wrap="square" rtlCol="0">
            <a:spAutoFit/>
          </a:bodyPr>
          <a:lstStyle/>
          <a:p>
            <a:pPr algn="just"/>
            <a:r>
              <a:rPr lang="pl-PL" dirty="0">
                <a:latin typeface="Times New Roman" panose="02020603050405020304" pitchFamily="18" charset="0"/>
                <a:cs typeface="Times New Roman" panose="02020603050405020304" pitchFamily="18" charset="0"/>
              </a:rPr>
              <a:t>Kondensator – element elektroniczny bierny zbudowany z dwóch przewodników – inaczej okładek lub elektrod – rozdzielonych dielektrykiem; przechowuje on energię w postaci pola elektrycznego.</a:t>
            </a:r>
          </a:p>
        </p:txBody>
      </p:sp>
      <p:sp>
        <p:nvSpPr>
          <p:cNvPr id="7" name="pole tekstowe 6">
            <a:extLst>
              <a:ext uri="{FF2B5EF4-FFF2-40B4-BE49-F238E27FC236}">
                <a16:creationId xmlns:a16="http://schemas.microsoft.com/office/drawing/2014/main" id="{39E40A73-82B2-CAD4-3197-D40D7AFB7875}"/>
              </a:ext>
            </a:extLst>
          </p:cNvPr>
          <p:cNvSpPr txBox="1"/>
          <p:nvPr/>
        </p:nvSpPr>
        <p:spPr>
          <a:xfrm>
            <a:off x="1135270" y="2491409"/>
            <a:ext cx="9846366" cy="1477328"/>
          </a:xfrm>
          <a:prstGeom prst="rect">
            <a:avLst/>
          </a:prstGeom>
          <a:noFill/>
        </p:spPr>
        <p:txBody>
          <a:bodyPr wrap="square" rtlCol="0">
            <a:spAutoFit/>
          </a:bodyPr>
          <a:lstStyle/>
          <a:p>
            <a:pPr algn="just"/>
            <a:r>
              <a:rPr lang="pl-PL" dirty="0">
                <a:latin typeface="Times New Roman" panose="02020603050405020304" pitchFamily="18" charset="0"/>
                <a:cs typeface="Times New Roman" panose="02020603050405020304" pitchFamily="18" charset="0"/>
              </a:rPr>
              <a:t>Doprowadzenie napięcia do okładek kondensatora powoduje zgromadzenie się na nich ładunku elektrycznego. Po odłączeniu od źródła napięcia, ładunki utrzymują się na okładkach siłami przyciągania elektrostatycznego. Jeżeli kondensator, jako całość, nie jest naelektryzowany to cały ładunek zgromadzony na obu okładkach jest jednakowy co do wartości, ale przeciwnego znaku. Kondensator charakteryzuje pojemność określająca zdolność kondensatora do gromadzenia ładunku:</a:t>
            </a:r>
          </a:p>
        </p:txBody>
      </p:sp>
      <p:pic>
        <p:nvPicPr>
          <p:cNvPr id="9" name="Obraz 8">
            <a:extLst>
              <a:ext uri="{FF2B5EF4-FFF2-40B4-BE49-F238E27FC236}">
                <a16:creationId xmlns:a16="http://schemas.microsoft.com/office/drawing/2014/main" id="{3741ACCA-4DC4-1C9E-207B-826A6574D5DA}"/>
              </a:ext>
            </a:extLst>
          </p:cNvPr>
          <p:cNvPicPr>
            <a:picLocks noChangeAspect="1"/>
          </p:cNvPicPr>
          <p:nvPr/>
        </p:nvPicPr>
        <p:blipFill>
          <a:blip r:embed="rId2"/>
          <a:stretch>
            <a:fillRect/>
          </a:stretch>
        </p:blipFill>
        <p:spPr>
          <a:xfrm>
            <a:off x="4731509" y="4110037"/>
            <a:ext cx="1571625" cy="1057275"/>
          </a:xfrm>
          <a:prstGeom prst="rect">
            <a:avLst/>
          </a:prstGeom>
        </p:spPr>
      </p:pic>
      <p:sp>
        <p:nvSpPr>
          <p:cNvPr id="10" name="pole tekstowe 9">
            <a:extLst>
              <a:ext uri="{FF2B5EF4-FFF2-40B4-BE49-F238E27FC236}">
                <a16:creationId xmlns:a16="http://schemas.microsoft.com/office/drawing/2014/main" id="{DD1FA0BF-5271-4ABE-1D66-A6FA403BF044}"/>
              </a:ext>
            </a:extLst>
          </p:cNvPr>
          <p:cNvSpPr txBox="1"/>
          <p:nvPr/>
        </p:nvSpPr>
        <p:spPr>
          <a:xfrm>
            <a:off x="1391478" y="4943061"/>
            <a:ext cx="5641288" cy="1477328"/>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Gdzie: </a:t>
            </a:r>
          </a:p>
          <a:p>
            <a:endParaRPr lang="pl-PL">
              <a:latin typeface="Times New Roman" panose="02020603050405020304" pitchFamily="18" charset="0"/>
              <a:cs typeface="Times New Roman" panose="02020603050405020304" pitchFamily="18" charset="0"/>
            </a:endParaRPr>
          </a:p>
          <a:p>
            <a:r>
              <a:rPr lang="pl-PL">
                <a:latin typeface="Times New Roman" panose="02020603050405020304" pitchFamily="18" charset="0"/>
                <a:cs typeface="Times New Roman" panose="02020603050405020304" pitchFamily="18" charset="0"/>
              </a:rPr>
              <a:t>C – pojemność</a:t>
            </a:r>
          </a:p>
          <a:p>
            <a:r>
              <a:rPr lang="pl-PL">
                <a:latin typeface="Times New Roman" panose="02020603050405020304" pitchFamily="18" charset="0"/>
                <a:cs typeface="Times New Roman" panose="02020603050405020304" pitchFamily="18" charset="0"/>
              </a:rPr>
              <a:t>Q – ładunek zgromadzony w kondensatorze</a:t>
            </a:r>
          </a:p>
          <a:p>
            <a:r>
              <a:rPr lang="pl-PL">
                <a:latin typeface="Times New Roman" panose="02020603050405020304" pitchFamily="18" charset="0"/>
                <a:cs typeface="Times New Roman" panose="02020603050405020304" pitchFamily="18" charset="0"/>
              </a:rPr>
              <a:t>U – napięcie elektryczne </a:t>
            </a:r>
            <a:r>
              <a:rPr lang="pl-PL" err="1">
                <a:latin typeface="Times New Roman" panose="02020603050405020304" pitchFamily="18" charset="0"/>
                <a:cs typeface="Times New Roman" panose="02020603050405020304" pitchFamily="18" charset="0"/>
              </a:rPr>
              <a:t>międzyokładzinami</a:t>
            </a:r>
            <a:r>
              <a:rPr lang="pl-PL">
                <a:latin typeface="Times New Roman" panose="02020603050405020304" pitchFamily="18" charset="0"/>
                <a:cs typeface="Times New Roman" panose="02020603050405020304" pitchFamily="18" charset="0"/>
              </a:rPr>
              <a:t> kondensatora</a:t>
            </a:r>
          </a:p>
        </p:txBody>
      </p:sp>
    </p:spTree>
    <p:extLst>
      <p:ext uri="{BB962C8B-B14F-4D97-AF65-F5344CB8AC3E}">
        <p14:creationId xmlns:p14="http://schemas.microsoft.com/office/powerpoint/2010/main" val="6390309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B9B607-8E79-DF7C-4445-94880423770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kondensator</a:t>
            </a:r>
          </a:p>
        </p:txBody>
      </p:sp>
      <p:pic>
        <p:nvPicPr>
          <p:cNvPr id="5" name="Obraz 4">
            <a:extLst>
              <a:ext uri="{FF2B5EF4-FFF2-40B4-BE49-F238E27FC236}">
                <a16:creationId xmlns:a16="http://schemas.microsoft.com/office/drawing/2014/main" id="{0173279C-9277-1ED0-8CF4-351B3CB5CA36}"/>
              </a:ext>
            </a:extLst>
          </p:cNvPr>
          <p:cNvPicPr>
            <a:picLocks noChangeAspect="1"/>
          </p:cNvPicPr>
          <p:nvPr/>
        </p:nvPicPr>
        <p:blipFill>
          <a:blip r:embed="rId2"/>
          <a:stretch>
            <a:fillRect/>
          </a:stretch>
        </p:blipFill>
        <p:spPr>
          <a:xfrm>
            <a:off x="315596" y="1506353"/>
            <a:ext cx="3593795" cy="2551020"/>
          </a:xfrm>
          <a:prstGeom prst="rect">
            <a:avLst/>
          </a:prstGeom>
        </p:spPr>
      </p:pic>
      <p:pic>
        <p:nvPicPr>
          <p:cNvPr id="7" name="Obraz 6">
            <a:extLst>
              <a:ext uri="{FF2B5EF4-FFF2-40B4-BE49-F238E27FC236}">
                <a16:creationId xmlns:a16="http://schemas.microsoft.com/office/drawing/2014/main" id="{D6F44858-D0B7-E80B-13DA-E1ECC0705FD7}"/>
              </a:ext>
            </a:extLst>
          </p:cNvPr>
          <p:cNvPicPr>
            <a:picLocks noChangeAspect="1"/>
          </p:cNvPicPr>
          <p:nvPr/>
        </p:nvPicPr>
        <p:blipFill>
          <a:blip r:embed="rId3"/>
          <a:stretch>
            <a:fillRect/>
          </a:stretch>
        </p:blipFill>
        <p:spPr>
          <a:xfrm>
            <a:off x="5224462" y="1422159"/>
            <a:ext cx="1743075" cy="2886075"/>
          </a:xfrm>
          <a:prstGeom prst="rect">
            <a:avLst/>
          </a:prstGeom>
        </p:spPr>
      </p:pic>
      <p:sp>
        <p:nvSpPr>
          <p:cNvPr id="9" name="pole tekstowe 8">
            <a:extLst>
              <a:ext uri="{FF2B5EF4-FFF2-40B4-BE49-F238E27FC236}">
                <a16:creationId xmlns:a16="http://schemas.microsoft.com/office/drawing/2014/main" id="{0B856EC0-892F-1DC1-CF3C-8E9D21EF9CAE}"/>
              </a:ext>
            </a:extLst>
          </p:cNvPr>
          <p:cNvSpPr txBox="1"/>
          <p:nvPr/>
        </p:nvSpPr>
        <p:spPr>
          <a:xfrm>
            <a:off x="671444" y="4635357"/>
            <a:ext cx="6096000" cy="646331"/>
          </a:xfrm>
          <a:prstGeom prst="rect">
            <a:avLst/>
          </a:prstGeom>
          <a:noFill/>
        </p:spPr>
        <p:txBody>
          <a:bodyPr wrap="square">
            <a:spAutoFit/>
          </a:bodyPr>
          <a:lstStyle/>
          <a:p>
            <a:r>
              <a:rPr lang="pl-PL" sz="1800" dirty="0">
                <a:latin typeface="Times New Roman" panose="02020603050405020304" pitchFamily="18" charset="0"/>
                <a:cs typeface="Times New Roman" panose="02020603050405020304" pitchFamily="18" charset="0"/>
              </a:rPr>
              <a:t>Jednostka: 1 Farad [F]</a:t>
            </a:r>
          </a:p>
          <a:p>
            <a:r>
              <a:rPr lang="pl-PL" sz="1800" dirty="0">
                <a:latin typeface="Times New Roman" panose="02020603050405020304" pitchFamily="18" charset="0"/>
                <a:cs typeface="Times New Roman" panose="02020603050405020304" pitchFamily="18" charset="0"/>
              </a:rPr>
              <a:t>Oznaczenie: C</a:t>
            </a:r>
          </a:p>
        </p:txBody>
      </p:sp>
      <p:pic>
        <p:nvPicPr>
          <p:cNvPr id="11" name="Obraz 10">
            <a:extLst>
              <a:ext uri="{FF2B5EF4-FFF2-40B4-BE49-F238E27FC236}">
                <a16:creationId xmlns:a16="http://schemas.microsoft.com/office/drawing/2014/main" id="{33180AF0-4AF5-8D41-5CDF-BA5B54F87CB3}"/>
              </a:ext>
            </a:extLst>
          </p:cNvPr>
          <p:cNvPicPr>
            <a:picLocks noChangeAspect="1"/>
          </p:cNvPicPr>
          <p:nvPr/>
        </p:nvPicPr>
        <p:blipFill>
          <a:blip r:embed="rId4"/>
          <a:stretch>
            <a:fillRect/>
          </a:stretch>
        </p:blipFill>
        <p:spPr>
          <a:xfrm>
            <a:off x="7358802" y="1302470"/>
            <a:ext cx="4709511" cy="3393982"/>
          </a:xfrm>
          <a:prstGeom prst="rect">
            <a:avLst/>
          </a:prstGeom>
        </p:spPr>
      </p:pic>
      <p:pic>
        <p:nvPicPr>
          <p:cNvPr id="13" name="Obraz 12">
            <a:extLst>
              <a:ext uri="{FF2B5EF4-FFF2-40B4-BE49-F238E27FC236}">
                <a16:creationId xmlns:a16="http://schemas.microsoft.com/office/drawing/2014/main" id="{D45D3714-7B84-1930-CDC4-3F396013EE17}"/>
              </a:ext>
            </a:extLst>
          </p:cNvPr>
          <p:cNvPicPr>
            <a:picLocks noChangeAspect="1"/>
          </p:cNvPicPr>
          <p:nvPr/>
        </p:nvPicPr>
        <p:blipFill>
          <a:blip r:embed="rId5"/>
          <a:stretch>
            <a:fillRect/>
          </a:stretch>
        </p:blipFill>
        <p:spPr>
          <a:xfrm>
            <a:off x="4316230" y="4388671"/>
            <a:ext cx="2846940" cy="2377530"/>
          </a:xfrm>
          <a:prstGeom prst="rect">
            <a:avLst/>
          </a:prstGeom>
        </p:spPr>
      </p:pic>
    </p:spTree>
    <p:extLst>
      <p:ext uri="{BB962C8B-B14F-4D97-AF65-F5344CB8AC3E}">
        <p14:creationId xmlns:p14="http://schemas.microsoft.com/office/powerpoint/2010/main" val="3177614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2F338BD-82A0-ADAA-D18B-42D9AFE0467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kondensator</a:t>
            </a:r>
          </a:p>
        </p:txBody>
      </p:sp>
      <p:pic>
        <p:nvPicPr>
          <p:cNvPr id="5" name="Obraz 4">
            <a:extLst>
              <a:ext uri="{FF2B5EF4-FFF2-40B4-BE49-F238E27FC236}">
                <a16:creationId xmlns:a16="http://schemas.microsoft.com/office/drawing/2014/main" id="{35DD30F3-C48E-E904-4875-C3F0708BC808}"/>
              </a:ext>
            </a:extLst>
          </p:cNvPr>
          <p:cNvPicPr>
            <a:picLocks noChangeAspect="1"/>
          </p:cNvPicPr>
          <p:nvPr/>
        </p:nvPicPr>
        <p:blipFill>
          <a:blip r:embed="rId2"/>
          <a:stretch>
            <a:fillRect/>
          </a:stretch>
        </p:blipFill>
        <p:spPr>
          <a:xfrm>
            <a:off x="564734" y="1510126"/>
            <a:ext cx="4886325" cy="1276350"/>
          </a:xfrm>
          <a:prstGeom prst="rect">
            <a:avLst/>
          </a:prstGeom>
        </p:spPr>
      </p:pic>
      <p:pic>
        <p:nvPicPr>
          <p:cNvPr id="7" name="Obraz 6">
            <a:extLst>
              <a:ext uri="{FF2B5EF4-FFF2-40B4-BE49-F238E27FC236}">
                <a16:creationId xmlns:a16="http://schemas.microsoft.com/office/drawing/2014/main" id="{CE0C6196-0EE3-6028-EC0D-60880561BDE2}"/>
              </a:ext>
            </a:extLst>
          </p:cNvPr>
          <p:cNvPicPr>
            <a:picLocks noChangeAspect="1"/>
          </p:cNvPicPr>
          <p:nvPr/>
        </p:nvPicPr>
        <p:blipFill>
          <a:blip r:embed="rId3"/>
          <a:stretch>
            <a:fillRect/>
          </a:stretch>
        </p:blipFill>
        <p:spPr>
          <a:xfrm>
            <a:off x="634033" y="2947987"/>
            <a:ext cx="3714750" cy="962025"/>
          </a:xfrm>
          <a:prstGeom prst="rect">
            <a:avLst/>
          </a:prstGeom>
        </p:spPr>
      </p:pic>
      <p:pic>
        <p:nvPicPr>
          <p:cNvPr id="9" name="Obraz 8">
            <a:extLst>
              <a:ext uri="{FF2B5EF4-FFF2-40B4-BE49-F238E27FC236}">
                <a16:creationId xmlns:a16="http://schemas.microsoft.com/office/drawing/2014/main" id="{1EDCCD08-AD48-4385-E791-AE52B22D42FE}"/>
              </a:ext>
            </a:extLst>
          </p:cNvPr>
          <p:cNvPicPr>
            <a:picLocks noChangeAspect="1"/>
          </p:cNvPicPr>
          <p:nvPr/>
        </p:nvPicPr>
        <p:blipFill>
          <a:blip r:embed="rId4"/>
          <a:stretch>
            <a:fillRect/>
          </a:stretch>
        </p:blipFill>
        <p:spPr>
          <a:xfrm>
            <a:off x="333926" y="3998913"/>
            <a:ext cx="5657850" cy="1228725"/>
          </a:xfrm>
          <a:prstGeom prst="rect">
            <a:avLst/>
          </a:prstGeom>
        </p:spPr>
      </p:pic>
      <p:pic>
        <p:nvPicPr>
          <p:cNvPr id="11" name="Obraz 10">
            <a:extLst>
              <a:ext uri="{FF2B5EF4-FFF2-40B4-BE49-F238E27FC236}">
                <a16:creationId xmlns:a16="http://schemas.microsoft.com/office/drawing/2014/main" id="{82870ECD-B482-4679-B5AB-710CA1AB6FF3}"/>
              </a:ext>
            </a:extLst>
          </p:cNvPr>
          <p:cNvPicPr>
            <a:picLocks noChangeAspect="1"/>
          </p:cNvPicPr>
          <p:nvPr/>
        </p:nvPicPr>
        <p:blipFill>
          <a:blip r:embed="rId5"/>
          <a:stretch>
            <a:fillRect/>
          </a:stretch>
        </p:blipFill>
        <p:spPr>
          <a:xfrm>
            <a:off x="465827" y="5443675"/>
            <a:ext cx="3724275" cy="1200150"/>
          </a:xfrm>
          <a:prstGeom prst="rect">
            <a:avLst/>
          </a:prstGeom>
        </p:spPr>
      </p:pic>
      <p:sp>
        <p:nvSpPr>
          <p:cNvPr id="12" name="pole tekstowe 11">
            <a:extLst>
              <a:ext uri="{FF2B5EF4-FFF2-40B4-BE49-F238E27FC236}">
                <a16:creationId xmlns:a16="http://schemas.microsoft.com/office/drawing/2014/main" id="{A5DD8CE5-F76B-F142-96B5-83AB11FB1416}"/>
              </a:ext>
            </a:extLst>
          </p:cNvPr>
          <p:cNvSpPr txBox="1"/>
          <p:nvPr/>
        </p:nvSpPr>
        <p:spPr>
          <a:xfrm>
            <a:off x="6528179" y="2049670"/>
            <a:ext cx="5345373" cy="1477328"/>
          </a:xfrm>
          <a:prstGeom prst="rect">
            <a:avLst/>
          </a:prstGeom>
          <a:noFill/>
        </p:spPr>
        <p:txBody>
          <a:bodyPr wrap="square" rtlCol="0">
            <a:spAutoFit/>
          </a:bodyPr>
          <a:lstStyle/>
          <a:p>
            <a:r>
              <a:rPr lang="pl-PL" dirty="0">
                <a:latin typeface="Times New Roman" panose="02020603050405020304" pitchFamily="18" charset="0"/>
                <a:cs typeface="Times New Roman" panose="02020603050405020304" pitchFamily="18" charset="0"/>
              </a:rPr>
              <a:t>Dla napięcia stałego kondensator jest przerwą w obwodzie.</a:t>
            </a:r>
          </a:p>
          <a:p>
            <a:endParaRPr lang="pl-PL" dirty="0">
              <a:latin typeface="Times New Roman" panose="02020603050405020304" pitchFamily="18" charset="0"/>
              <a:cs typeface="Times New Roman" panose="02020603050405020304" pitchFamily="18" charset="0"/>
            </a:endParaRPr>
          </a:p>
          <a:p>
            <a:r>
              <a:rPr lang="pl-PL" dirty="0">
                <a:latin typeface="Times New Roman" panose="02020603050405020304" pitchFamily="18" charset="0"/>
                <a:cs typeface="Times New Roman" panose="02020603050405020304" pitchFamily="18" charset="0"/>
              </a:rPr>
              <a:t>Dla napięć przemiennych napięcie i prąd kondensatora opisujemy wzorem:</a:t>
            </a:r>
          </a:p>
        </p:txBody>
      </p:sp>
      <p:pic>
        <p:nvPicPr>
          <p:cNvPr id="14" name="Obraz 13">
            <a:extLst>
              <a:ext uri="{FF2B5EF4-FFF2-40B4-BE49-F238E27FC236}">
                <a16:creationId xmlns:a16="http://schemas.microsoft.com/office/drawing/2014/main" id="{9FFFAB4E-887F-2289-4321-374D855BDD34}"/>
              </a:ext>
            </a:extLst>
          </p:cNvPr>
          <p:cNvPicPr>
            <a:picLocks noChangeAspect="1"/>
          </p:cNvPicPr>
          <p:nvPr/>
        </p:nvPicPr>
        <p:blipFill>
          <a:blip r:embed="rId6"/>
          <a:stretch>
            <a:fillRect/>
          </a:stretch>
        </p:blipFill>
        <p:spPr>
          <a:xfrm>
            <a:off x="6424684" y="4122192"/>
            <a:ext cx="5029200" cy="1752600"/>
          </a:xfrm>
          <a:prstGeom prst="rect">
            <a:avLst/>
          </a:prstGeom>
        </p:spPr>
      </p:pic>
    </p:spTree>
    <p:extLst>
      <p:ext uri="{BB962C8B-B14F-4D97-AF65-F5344CB8AC3E}">
        <p14:creationId xmlns:p14="http://schemas.microsoft.com/office/powerpoint/2010/main" val="2867426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A2D910-4C8D-B36A-C799-F772B3A4E6A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kondensator</a:t>
            </a:r>
          </a:p>
        </p:txBody>
      </p:sp>
      <p:sp>
        <p:nvSpPr>
          <p:cNvPr id="4" name="pole tekstowe 3">
            <a:extLst>
              <a:ext uri="{FF2B5EF4-FFF2-40B4-BE49-F238E27FC236}">
                <a16:creationId xmlns:a16="http://schemas.microsoft.com/office/drawing/2014/main" id="{35866924-E839-8DC3-69AF-EB3AE19AA523}"/>
              </a:ext>
            </a:extLst>
          </p:cNvPr>
          <p:cNvSpPr txBox="1"/>
          <p:nvPr/>
        </p:nvSpPr>
        <p:spPr>
          <a:xfrm>
            <a:off x="428487" y="1577010"/>
            <a:ext cx="10925313" cy="1200329"/>
          </a:xfrm>
          <a:prstGeom prst="rect">
            <a:avLst/>
          </a:prstGeom>
          <a:noFill/>
        </p:spPr>
        <p:txBody>
          <a:bodyPr wrap="square" rtlCol="0">
            <a:spAutoFit/>
          </a:bodyPr>
          <a:lstStyle/>
          <a:p>
            <a:pPr algn="just"/>
            <a:r>
              <a:rPr lang="pl-PL" dirty="0">
                <a:latin typeface="Times New Roman" panose="02020603050405020304" pitchFamily="18" charset="0"/>
                <a:cs typeface="Times New Roman" panose="02020603050405020304" pitchFamily="18" charset="0"/>
              </a:rPr>
              <a:t>Wielkość, wiążąca prąd i napięcie na kondensatorze, nazywa się reaktancją, która jest tym mniejsza, im większa jest pojemność kondensatora i częstotliwość prądu. Kondensator charakteryzuje się tym, że (dla sygnałów sinusoidalnych) napięcie jest opóźnione w fazie względem prądu o kąt  π /2 ,  Z tego względu impedancja kondensatora jest liczbą zespoloną i opisana jest wzorem:</a:t>
            </a:r>
          </a:p>
        </p:txBody>
      </p:sp>
      <p:pic>
        <p:nvPicPr>
          <p:cNvPr id="6" name="Obraz 5">
            <a:extLst>
              <a:ext uri="{FF2B5EF4-FFF2-40B4-BE49-F238E27FC236}">
                <a16:creationId xmlns:a16="http://schemas.microsoft.com/office/drawing/2014/main" id="{EE2C9202-72ED-D23E-9B33-DF17EEE5E601}"/>
              </a:ext>
            </a:extLst>
          </p:cNvPr>
          <p:cNvPicPr>
            <a:picLocks noChangeAspect="1"/>
          </p:cNvPicPr>
          <p:nvPr/>
        </p:nvPicPr>
        <p:blipFill>
          <a:blip r:embed="rId2"/>
          <a:stretch>
            <a:fillRect/>
          </a:stretch>
        </p:blipFill>
        <p:spPr>
          <a:xfrm>
            <a:off x="3771900" y="2857500"/>
            <a:ext cx="4648200" cy="1143000"/>
          </a:xfrm>
          <a:prstGeom prst="rect">
            <a:avLst/>
          </a:prstGeom>
        </p:spPr>
      </p:pic>
      <p:sp>
        <p:nvSpPr>
          <p:cNvPr id="7" name="pole tekstowe 6">
            <a:extLst>
              <a:ext uri="{FF2B5EF4-FFF2-40B4-BE49-F238E27FC236}">
                <a16:creationId xmlns:a16="http://schemas.microsoft.com/office/drawing/2014/main" id="{B91F3DC2-422C-16B2-CA03-40F98DFF99A3}"/>
              </a:ext>
            </a:extLst>
          </p:cNvPr>
          <p:cNvSpPr txBox="1"/>
          <p:nvPr/>
        </p:nvSpPr>
        <p:spPr>
          <a:xfrm>
            <a:off x="932070" y="3931478"/>
            <a:ext cx="9492973" cy="1477328"/>
          </a:xfrm>
          <a:prstGeom prst="rect">
            <a:avLst/>
          </a:prstGeom>
          <a:noFill/>
        </p:spPr>
        <p:txBody>
          <a:bodyPr wrap="square" rtlCol="0">
            <a:spAutoFit/>
          </a:bodyPr>
          <a:lstStyle/>
          <a:p>
            <a:r>
              <a:rPr lang="pl-PL">
                <a:latin typeface="Times New Roman" panose="02020603050405020304" pitchFamily="18" charset="0"/>
                <a:cs typeface="Times New Roman" panose="02020603050405020304" pitchFamily="18" charset="0"/>
              </a:rPr>
              <a:t>Gdzie:</a:t>
            </a:r>
          </a:p>
          <a:p>
            <a:r>
              <a:rPr lang="pl-PL">
                <a:latin typeface="Times New Roman" panose="02020603050405020304" pitchFamily="18" charset="0"/>
                <a:cs typeface="Times New Roman" panose="02020603050405020304" pitchFamily="18" charset="0"/>
              </a:rPr>
              <a:t>Z – impedancja </a:t>
            </a:r>
          </a:p>
          <a:p>
            <a:r>
              <a:rPr lang="pl-PL">
                <a:latin typeface="Times New Roman" panose="02020603050405020304" pitchFamily="18" charset="0"/>
                <a:cs typeface="Times New Roman" panose="02020603050405020304" pitchFamily="18" charset="0"/>
              </a:rPr>
              <a:t>j – część </a:t>
            </a:r>
            <a:r>
              <a:rPr lang="pl-PL" err="1">
                <a:latin typeface="Times New Roman" panose="02020603050405020304" pitchFamily="18" charset="0"/>
                <a:cs typeface="Times New Roman" panose="02020603050405020304" pitchFamily="18" charset="0"/>
              </a:rPr>
              <a:t>imaginalis</a:t>
            </a:r>
            <a:r>
              <a:rPr lang="pl-PL">
                <a:latin typeface="Times New Roman" panose="02020603050405020304" pitchFamily="18" charset="0"/>
                <a:cs typeface="Times New Roman" panose="02020603050405020304" pitchFamily="18" charset="0"/>
              </a:rPr>
              <a:t> liczby </a:t>
            </a:r>
            <a:r>
              <a:rPr lang="pl-PL" err="1">
                <a:latin typeface="Times New Roman" panose="02020603050405020304" pitchFamily="18" charset="0"/>
                <a:cs typeface="Times New Roman" panose="02020603050405020304" pitchFamily="18" charset="0"/>
              </a:rPr>
              <a:t>zesolonej</a:t>
            </a:r>
            <a:endParaRPr lang="pl-PL">
              <a:latin typeface="Times New Roman" panose="02020603050405020304" pitchFamily="18" charset="0"/>
              <a:cs typeface="Times New Roman" panose="02020603050405020304" pitchFamily="18" charset="0"/>
            </a:endParaRPr>
          </a:p>
          <a:p>
            <a:pPr marL="285750" indent="-285750">
              <a:buFont typeface="Symbol" panose="05050102010706020507" pitchFamily="18" charset="2"/>
              <a:buChar char="w"/>
            </a:pPr>
            <a:r>
              <a:rPr lang="pl-PL">
                <a:latin typeface="Times New Roman" panose="02020603050405020304" pitchFamily="18" charset="0"/>
                <a:cs typeface="Times New Roman" panose="02020603050405020304" pitchFamily="18" charset="0"/>
              </a:rPr>
              <a:t>- pulsacja równa :</a:t>
            </a:r>
          </a:p>
          <a:p>
            <a:r>
              <a:rPr lang="pl-PL">
                <a:latin typeface="Times New Roman" panose="02020603050405020304" pitchFamily="18" charset="0"/>
                <a:cs typeface="Times New Roman" panose="02020603050405020304" pitchFamily="18" charset="0"/>
              </a:rPr>
              <a:t>C - pojemność</a:t>
            </a:r>
          </a:p>
        </p:txBody>
      </p:sp>
      <p:pic>
        <p:nvPicPr>
          <p:cNvPr id="9" name="Obraz 8">
            <a:extLst>
              <a:ext uri="{FF2B5EF4-FFF2-40B4-BE49-F238E27FC236}">
                <a16:creationId xmlns:a16="http://schemas.microsoft.com/office/drawing/2014/main" id="{3AF76A83-B0D0-C12A-B3F0-917FC4B23D34}"/>
              </a:ext>
            </a:extLst>
          </p:cNvPr>
          <p:cNvPicPr>
            <a:picLocks noChangeAspect="1"/>
          </p:cNvPicPr>
          <p:nvPr/>
        </p:nvPicPr>
        <p:blipFill>
          <a:blip r:embed="rId3"/>
          <a:stretch>
            <a:fillRect/>
          </a:stretch>
        </p:blipFill>
        <p:spPr>
          <a:xfrm>
            <a:off x="3136210" y="4846868"/>
            <a:ext cx="428625" cy="322860"/>
          </a:xfrm>
          <a:prstGeom prst="rect">
            <a:avLst/>
          </a:prstGeom>
        </p:spPr>
      </p:pic>
      <p:pic>
        <p:nvPicPr>
          <p:cNvPr id="11" name="Obraz 10">
            <a:extLst>
              <a:ext uri="{FF2B5EF4-FFF2-40B4-BE49-F238E27FC236}">
                <a16:creationId xmlns:a16="http://schemas.microsoft.com/office/drawing/2014/main" id="{98292A15-03F3-FF48-D470-21EFB95F9FDB}"/>
              </a:ext>
            </a:extLst>
          </p:cNvPr>
          <p:cNvPicPr>
            <a:picLocks noChangeAspect="1"/>
          </p:cNvPicPr>
          <p:nvPr/>
        </p:nvPicPr>
        <p:blipFill>
          <a:blip r:embed="rId4"/>
          <a:stretch>
            <a:fillRect/>
          </a:stretch>
        </p:blipFill>
        <p:spPr>
          <a:xfrm>
            <a:off x="3529703" y="5322031"/>
            <a:ext cx="5574541" cy="1319655"/>
          </a:xfrm>
          <a:prstGeom prst="rect">
            <a:avLst/>
          </a:prstGeom>
        </p:spPr>
      </p:pic>
    </p:spTree>
    <p:extLst>
      <p:ext uri="{BB962C8B-B14F-4D97-AF65-F5344CB8AC3E}">
        <p14:creationId xmlns:p14="http://schemas.microsoft.com/office/powerpoint/2010/main" val="1305439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18979CE-7192-6C89-6A07-CAD23306D2DE}"/>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kondensator</a:t>
            </a:r>
          </a:p>
        </p:txBody>
      </p:sp>
      <p:pic>
        <p:nvPicPr>
          <p:cNvPr id="5" name="Obraz 4">
            <a:extLst>
              <a:ext uri="{FF2B5EF4-FFF2-40B4-BE49-F238E27FC236}">
                <a16:creationId xmlns:a16="http://schemas.microsoft.com/office/drawing/2014/main" id="{435B1CBC-C690-F464-A254-ECACB740A104}"/>
              </a:ext>
            </a:extLst>
          </p:cNvPr>
          <p:cNvPicPr>
            <a:picLocks noChangeAspect="1"/>
          </p:cNvPicPr>
          <p:nvPr/>
        </p:nvPicPr>
        <p:blipFill>
          <a:blip r:embed="rId2"/>
          <a:stretch>
            <a:fillRect/>
          </a:stretch>
        </p:blipFill>
        <p:spPr>
          <a:xfrm>
            <a:off x="838200" y="2279498"/>
            <a:ext cx="10151165" cy="4027536"/>
          </a:xfrm>
          <a:prstGeom prst="rect">
            <a:avLst/>
          </a:prstGeom>
        </p:spPr>
      </p:pic>
    </p:spTree>
    <p:extLst>
      <p:ext uri="{BB962C8B-B14F-4D97-AF65-F5344CB8AC3E}">
        <p14:creationId xmlns:p14="http://schemas.microsoft.com/office/powerpoint/2010/main" val="29147819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A0B437-717C-4780-236F-6FF1B68C4A44}"/>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kondensator</a:t>
            </a:r>
          </a:p>
        </p:txBody>
      </p:sp>
      <p:sp>
        <p:nvSpPr>
          <p:cNvPr id="3" name="Symbol zastępczy zawartości 2">
            <a:extLst>
              <a:ext uri="{FF2B5EF4-FFF2-40B4-BE49-F238E27FC236}">
                <a16:creationId xmlns:a16="http://schemas.microsoft.com/office/drawing/2014/main" id="{CB73525B-93E9-0072-C250-8CDCF867A30B}"/>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Połączenie równoległe kondensatorów zwiększa pojemność zastępczą obwodu zgodnie z </a:t>
            </a:r>
            <a:r>
              <a:rPr lang="pl-PL" sz="2400" dirty="0" err="1">
                <a:latin typeface="Times New Roman" panose="02020603050405020304" pitchFamily="18" charset="0"/>
                <a:cs typeface="Times New Roman" panose="02020603050405020304" pitchFamily="18" charset="0"/>
              </a:rPr>
              <a:t>zaleznością</a:t>
            </a:r>
            <a:r>
              <a:rPr lang="pl-PL" sz="2400" dirty="0">
                <a:latin typeface="Times New Roman" panose="02020603050405020304" pitchFamily="18" charset="0"/>
                <a:cs typeface="Times New Roman" panose="02020603050405020304" pitchFamily="18" charset="0"/>
              </a:rPr>
              <a:t>:</a:t>
            </a:r>
          </a:p>
        </p:txBody>
      </p:sp>
      <p:pic>
        <p:nvPicPr>
          <p:cNvPr id="5" name="Obraz 4">
            <a:extLst>
              <a:ext uri="{FF2B5EF4-FFF2-40B4-BE49-F238E27FC236}">
                <a16:creationId xmlns:a16="http://schemas.microsoft.com/office/drawing/2014/main" id="{CA62EC4F-9DC0-0F86-6AEE-656CF9647574}"/>
              </a:ext>
            </a:extLst>
          </p:cNvPr>
          <p:cNvPicPr>
            <a:picLocks noChangeAspect="1"/>
          </p:cNvPicPr>
          <p:nvPr/>
        </p:nvPicPr>
        <p:blipFill>
          <a:blip r:embed="rId2"/>
          <a:stretch>
            <a:fillRect/>
          </a:stretch>
        </p:blipFill>
        <p:spPr>
          <a:xfrm>
            <a:off x="2727187" y="2931836"/>
            <a:ext cx="6172200" cy="1285875"/>
          </a:xfrm>
          <a:prstGeom prst="rect">
            <a:avLst/>
          </a:prstGeom>
        </p:spPr>
      </p:pic>
      <p:pic>
        <p:nvPicPr>
          <p:cNvPr id="7" name="Obraz 6">
            <a:extLst>
              <a:ext uri="{FF2B5EF4-FFF2-40B4-BE49-F238E27FC236}">
                <a16:creationId xmlns:a16="http://schemas.microsoft.com/office/drawing/2014/main" id="{1346E9E8-6AC7-A51C-8A9D-6D4B59FC8B42}"/>
              </a:ext>
            </a:extLst>
          </p:cNvPr>
          <p:cNvPicPr>
            <a:picLocks noChangeAspect="1"/>
          </p:cNvPicPr>
          <p:nvPr/>
        </p:nvPicPr>
        <p:blipFill>
          <a:blip r:embed="rId3"/>
          <a:stretch>
            <a:fillRect/>
          </a:stretch>
        </p:blipFill>
        <p:spPr>
          <a:xfrm>
            <a:off x="3520868" y="4280934"/>
            <a:ext cx="4505325" cy="2085975"/>
          </a:xfrm>
          <a:prstGeom prst="rect">
            <a:avLst/>
          </a:prstGeom>
        </p:spPr>
      </p:pic>
    </p:spTree>
    <p:extLst>
      <p:ext uri="{BB962C8B-B14F-4D97-AF65-F5344CB8AC3E}">
        <p14:creationId xmlns:p14="http://schemas.microsoft.com/office/powerpoint/2010/main" val="10657213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5CE0C1-605C-18FF-63D7-378CA9E4BF6A}"/>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Elementy obwodów: kondensator</a:t>
            </a:r>
          </a:p>
        </p:txBody>
      </p:sp>
      <p:sp>
        <p:nvSpPr>
          <p:cNvPr id="3" name="Symbol zastępczy zawartości 2">
            <a:extLst>
              <a:ext uri="{FF2B5EF4-FFF2-40B4-BE49-F238E27FC236}">
                <a16:creationId xmlns:a16="http://schemas.microsoft.com/office/drawing/2014/main" id="{7C41387E-75AD-F8A1-8E66-31A080C300CE}"/>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Połączenie szeregowe kondensatorów umożliwia opisanie pojemności zastępczej zgodnie ze wzorem:</a:t>
            </a:r>
          </a:p>
          <a:p>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8D55A953-DFD6-5D2B-38E6-E58D96D78488}"/>
              </a:ext>
            </a:extLst>
          </p:cNvPr>
          <p:cNvPicPr>
            <a:picLocks noChangeAspect="1"/>
          </p:cNvPicPr>
          <p:nvPr/>
        </p:nvPicPr>
        <p:blipFill>
          <a:blip r:embed="rId2"/>
          <a:stretch>
            <a:fillRect/>
          </a:stretch>
        </p:blipFill>
        <p:spPr>
          <a:xfrm>
            <a:off x="2981325" y="2767012"/>
            <a:ext cx="6229350" cy="1323975"/>
          </a:xfrm>
          <a:prstGeom prst="rect">
            <a:avLst/>
          </a:prstGeom>
        </p:spPr>
      </p:pic>
      <p:pic>
        <p:nvPicPr>
          <p:cNvPr id="9" name="Obraz 8">
            <a:extLst>
              <a:ext uri="{FF2B5EF4-FFF2-40B4-BE49-F238E27FC236}">
                <a16:creationId xmlns:a16="http://schemas.microsoft.com/office/drawing/2014/main" id="{1E732BF7-3882-329E-E959-A4FBD3B66801}"/>
              </a:ext>
            </a:extLst>
          </p:cNvPr>
          <p:cNvPicPr>
            <a:picLocks noChangeAspect="1"/>
          </p:cNvPicPr>
          <p:nvPr/>
        </p:nvPicPr>
        <p:blipFill>
          <a:blip r:embed="rId3"/>
          <a:stretch>
            <a:fillRect/>
          </a:stretch>
        </p:blipFill>
        <p:spPr>
          <a:xfrm>
            <a:off x="3395800" y="4225924"/>
            <a:ext cx="4543425" cy="990600"/>
          </a:xfrm>
          <a:prstGeom prst="rect">
            <a:avLst/>
          </a:prstGeom>
        </p:spPr>
      </p:pic>
      <p:pic>
        <p:nvPicPr>
          <p:cNvPr id="11" name="Obraz 10">
            <a:extLst>
              <a:ext uri="{FF2B5EF4-FFF2-40B4-BE49-F238E27FC236}">
                <a16:creationId xmlns:a16="http://schemas.microsoft.com/office/drawing/2014/main" id="{BF705A10-27C5-9A29-F2FF-97810C719E07}"/>
              </a:ext>
            </a:extLst>
          </p:cNvPr>
          <p:cNvPicPr>
            <a:picLocks noChangeAspect="1"/>
          </p:cNvPicPr>
          <p:nvPr/>
        </p:nvPicPr>
        <p:blipFill>
          <a:blip r:embed="rId4"/>
          <a:stretch>
            <a:fillRect/>
          </a:stretch>
        </p:blipFill>
        <p:spPr>
          <a:xfrm>
            <a:off x="1303337" y="5191470"/>
            <a:ext cx="9382125" cy="1609725"/>
          </a:xfrm>
          <a:prstGeom prst="rect">
            <a:avLst/>
          </a:prstGeom>
        </p:spPr>
      </p:pic>
    </p:spTree>
    <p:extLst>
      <p:ext uri="{BB962C8B-B14F-4D97-AF65-F5344CB8AC3E}">
        <p14:creationId xmlns:p14="http://schemas.microsoft.com/office/powerpoint/2010/main" val="39848664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7B87C3-AA63-6547-A651-1B86CF4A6D2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kondensator</a:t>
            </a:r>
          </a:p>
        </p:txBody>
      </p:sp>
      <p:pic>
        <p:nvPicPr>
          <p:cNvPr id="5" name="Obraz 4">
            <a:extLst>
              <a:ext uri="{FF2B5EF4-FFF2-40B4-BE49-F238E27FC236}">
                <a16:creationId xmlns:a16="http://schemas.microsoft.com/office/drawing/2014/main" id="{3C1CCFA9-FA1F-AF4E-9D39-6FCA76A84288}"/>
              </a:ext>
            </a:extLst>
          </p:cNvPr>
          <p:cNvPicPr>
            <a:picLocks noChangeAspect="1"/>
          </p:cNvPicPr>
          <p:nvPr/>
        </p:nvPicPr>
        <p:blipFill>
          <a:blip r:embed="rId2"/>
          <a:stretch>
            <a:fillRect/>
          </a:stretch>
        </p:blipFill>
        <p:spPr>
          <a:xfrm>
            <a:off x="661672" y="1404730"/>
            <a:ext cx="2562253" cy="5387009"/>
          </a:xfrm>
          <a:prstGeom prst="rect">
            <a:avLst/>
          </a:prstGeom>
        </p:spPr>
      </p:pic>
      <p:sp>
        <p:nvSpPr>
          <p:cNvPr id="7" name="pole tekstowe 6">
            <a:extLst>
              <a:ext uri="{FF2B5EF4-FFF2-40B4-BE49-F238E27FC236}">
                <a16:creationId xmlns:a16="http://schemas.microsoft.com/office/drawing/2014/main" id="{A29C0081-C71D-048A-5039-8CD5E2390BAF}"/>
              </a:ext>
            </a:extLst>
          </p:cNvPr>
          <p:cNvSpPr txBox="1"/>
          <p:nvPr/>
        </p:nvSpPr>
        <p:spPr>
          <a:xfrm>
            <a:off x="4717774" y="1950880"/>
            <a:ext cx="6096000" cy="923330"/>
          </a:xfrm>
          <a:prstGeom prst="rect">
            <a:avLst/>
          </a:prstGeom>
          <a:noFill/>
        </p:spPr>
        <p:txBody>
          <a:bodyPr wrap="square">
            <a:spAutoFit/>
          </a:bodyPr>
          <a:lstStyle/>
          <a:p>
            <a:pPr algn="just"/>
            <a:r>
              <a:rPr lang="pl-PL" dirty="0">
                <a:latin typeface="Times New Roman" panose="02020603050405020304" pitchFamily="18" charset="0"/>
                <a:cs typeface="Times New Roman" panose="02020603050405020304" pitchFamily="18" charset="0"/>
              </a:rPr>
              <a:t>Dla przebiegów napięcia zmiennego niskich częstotliwości pojemność powoduje opóźnienie napięcia w fazie względem prądu o kąt  π /2.</a:t>
            </a:r>
          </a:p>
        </p:txBody>
      </p:sp>
      <p:pic>
        <p:nvPicPr>
          <p:cNvPr id="1026" name="Picture 2" descr="Kalkulator przesunięcia fazowego: Kompleksowy przewodnik">
            <a:extLst>
              <a:ext uri="{FF2B5EF4-FFF2-40B4-BE49-F238E27FC236}">
                <a16:creationId xmlns:a16="http://schemas.microsoft.com/office/drawing/2014/main" id="{8448F454-8867-2C3F-CE66-73C279F43B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7774" y="3249743"/>
            <a:ext cx="6441109" cy="3162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329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082FB89-6EBF-B729-24B2-3EBABEA84E94}"/>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Podstawowe pojęcia fizyczne: prąd</a:t>
            </a:r>
          </a:p>
        </p:txBody>
      </p:sp>
      <p:sp>
        <p:nvSpPr>
          <p:cNvPr id="3" name="Symbol zastępczy zawartości 2">
            <a:extLst>
              <a:ext uri="{FF2B5EF4-FFF2-40B4-BE49-F238E27FC236}">
                <a16:creationId xmlns:a16="http://schemas.microsoft.com/office/drawing/2014/main" id="{D2759F6F-17CD-224D-C230-9D21BF271183}"/>
              </a:ext>
            </a:extLst>
          </p:cNvPr>
          <p:cNvSpPr>
            <a:spLocks noGrp="1"/>
          </p:cNvSpPr>
          <p:nvPr>
            <p:ph idx="1"/>
          </p:nvPr>
        </p:nvSpPr>
        <p:spPr>
          <a:xfrm>
            <a:off x="838200" y="1705869"/>
            <a:ext cx="10515600" cy="4351338"/>
          </a:xfrm>
        </p:spPr>
        <p:txBody>
          <a:bodyPr>
            <a:normAutofit fontScale="92500" lnSpcReduction="20000"/>
          </a:bodyPr>
          <a:lstStyle/>
          <a:p>
            <a:pPr marL="0" indent="0" algn="just">
              <a:buNone/>
            </a:pPr>
            <a:r>
              <a:rPr lang="pl-PL" sz="2600" dirty="0">
                <a:latin typeface="Times New Roman" panose="02020603050405020304" pitchFamily="18" charset="0"/>
                <a:cs typeface="Times New Roman" panose="02020603050405020304" pitchFamily="18" charset="0"/>
              </a:rPr>
              <a:t>Co to jest pole elektryczne?</a:t>
            </a:r>
          </a:p>
          <a:p>
            <a:pPr marL="0" indent="0" algn="just">
              <a:buNone/>
            </a:pPr>
            <a:r>
              <a:rPr lang="pl-PL" sz="2600" dirty="0">
                <a:latin typeface="Times New Roman" panose="02020603050405020304" pitchFamily="18" charset="0"/>
                <a:cs typeface="Times New Roman" panose="02020603050405020304" pitchFamily="18" charset="0"/>
              </a:rPr>
              <a:t>Pole elektryczne to przestrzeń wokół ładunku elektrycznego, w której działa siła elektrostatyczna na inne ładunki.</a:t>
            </a:r>
          </a:p>
          <a:p>
            <a:pPr marL="0" indent="0" algn="just">
              <a:buNone/>
            </a:pPr>
            <a:r>
              <a:rPr lang="pl-PL" sz="2600" dirty="0">
                <a:latin typeface="Times New Roman" panose="02020603050405020304" pitchFamily="18" charset="0"/>
                <a:cs typeface="Times New Roman" panose="02020603050405020304" pitchFamily="18" charset="0"/>
              </a:rPr>
              <a:t>Jako przestrzeń stanowi zbiór punktów przestrzeni. Można więc wyróżnić dwa poszczególne punkty przestrzeni i określić ich potencjał. Różnica potencjałów nazywana jest napięciem.</a:t>
            </a:r>
          </a:p>
          <a:p>
            <a:pPr marL="0" indent="0" algn="just">
              <a:buNone/>
            </a:pPr>
            <a:endParaRPr lang="pl-PL" sz="2600" dirty="0">
              <a:latin typeface="Times New Roman" panose="02020603050405020304" pitchFamily="18" charset="0"/>
              <a:cs typeface="Times New Roman" panose="02020603050405020304" pitchFamily="18" charset="0"/>
            </a:endParaRPr>
          </a:p>
          <a:p>
            <a:pPr marL="0" indent="0" algn="just">
              <a:buNone/>
            </a:pPr>
            <a:r>
              <a:rPr lang="pl-PL" sz="2600" dirty="0">
                <a:latin typeface="Times New Roman" panose="02020603050405020304" pitchFamily="18" charset="0"/>
                <a:cs typeface="Times New Roman" panose="02020603050405020304" pitchFamily="18" charset="0"/>
              </a:rPr>
              <a:t>Co to jest przewodnik elektryczny? </a:t>
            </a:r>
          </a:p>
          <a:p>
            <a:pPr marL="0" indent="0" algn="just">
              <a:buNone/>
            </a:pPr>
            <a:r>
              <a:rPr lang="pl-PL" sz="2600" dirty="0">
                <a:latin typeface="Times New Roman" panose="02020603050405020304" pitchFamily="18" charset="0"/>
                <a:cs typeface="Times New Roman" panose="02020603050405020304" pitchFamily="18" charset="0"/>
              </a:rPr>
              <a:t>Przewodnik elektryczny to materiał, który łatwo przewodzi prąd elektryczny, czyli umożliwia swobodny ruch ładunków elektrycznych (najczęściej elektronów). </a:t>
            </a:r>
            <a:br>
              <a:rPr lang="pl-PL" sz="2600" dirty="0">
                <a:latin typeface="Times New Roman" panose="02020603050405020304" pitchFamily="18" charset="0"/>
                <a:cs typeface="Times New Roman" panose="02020603050405020304" pitchFamily="18" charset="0"/>
              </a:rPr>
            </a:br>
            <a:r>
              <a:rPr lang="pl-PL" sz="2600" dirty="0">
                <a:latin typeface="Times New Roman" panose="02020603050405020304" pitchFamily="18" charset="0"/>
                <a:cs typeface="Times New Roman" panose="02020603050405020304" pitchFamily="18" charset="0"/>
              </a:rPr>
              <a:t>W przewodnikach znajdują się swobodne elektrony, które mogą się łatwo przemieszczać pod wpływem pola elektrycznego. To właśnie ich ruch tworzy prąd elektryczny.</a:t>
            </a:r>
          </a:p>
          <a:p>
            <a:pPr algn="just"/>
            <a:endParaRPr lang="pl-PL"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3334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2CE9AD-D834-369A-821C-154F9790384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cewka</a:t>
            </a:r>
          </a:p>
        </p:txBody>
      </p:sp>
      <p:sp>
        <p:nvSpPr>
          <p:cNvPr id="3" name="Symbol zastępczy zawartości 2">
            <a:extLst>
              <a:ext uri="{FF2B5EF4-FFF2-40B4-BE49-F238E27FC236}">
                <a16:creationId xmlns:a16="http://schemas.microsoft.com/office/drawing/2014/main" id="{371B44AC-D26F-7439-C9A9-F87C91E182D9}"/>
              </a:ext>
            </a:extLst>
          </p:cNvPr>
          <p:cNvSpPr>
            <a:spLocks noGrp="1"/>
          </p:cNvSpPr>
          <p:nvPr>
            <p:ph idx="1"/>
          </p:nvPr>
        </p:nvSpPr>
        <p:spPr/>
        <p:txBody>
          <a:bodyPr>
            <a:normAutofit fontScale="32500" lnSpcReduction="20000"/>
          </a:bodyPr>
          <a:lstStyle/>
          <a:p>
            <a:pPr marL="0" indent="0" algn="just">
              <a:buNone/>
            </a:pPr>
            <a:r>
              <a:rPr lang="pl-PL" sz="6000" dirty="0">
                <a:latin typeface="Times New Roman" panose="02020603050405020304" pitchFamily="18" charset="0"/>
                <a:cs typeface="Times New Roman" panose="02020603050405020304" pitchFamily="18" charset="0"/>
              </a:rPr>
              <a:t>Cewka – część obwodu elektrycznego, zaliczana do elementów biernych. Posiada uzwojenie, czyli zwoje przewodnika nawinięte np. na powierzchnie:</a:t>
            </a:r>
          </a:p>
          <a:p>
            <a:pPr algn="just"/>
            <a:endParaRPr lang="pl-PL" sz="6000" dirty="0">
              <a:latin typeface="Times New Roman" panose="02020603050405020304" pitchFamily="18" charset="0"/>
              <a:cs typeface="Times New Roman" panose="02020603050405020304" pitchFamily="18" charset="0"/>
            </a:endParaRPr>
          </a:p>
          <a:p>
            <a:pPr algn="just"/>
            <a:r>
              <a:rPr lang="pl-PL" sz="6000" dirty="0">
                <a:latin typeface="Times New Roman" panose="02020603050405020304" pitchFamily="18" charset="0"/>
                <a:cs typeface="Times New Roman" panose="02020603050405020304" pitchFamily="18" charset="0"/>
              </a:rPr>
              <a:t>walca (cewka cylindryczna),</a:t>
            </a:r>
          </a:p>
          <a:p>
            <a:pPr algn="just"/>
            <a:r>
              <a:rPr lang="pl-PL" sz="6000" dirty="0">
                <a:latin typeface="Times New Roman" panose="02020603050405020304" pitchFamily="18" charset="0"/>
                <a:cs typeface="Times New Roman" panose="02020603050405020304" pitchFamily="18" charset="0"/>
              </a:rPr>
              <a:t>pierścienia (cewka toroidalna),</a:t>
            </a:r>
          </a:p>
          <a:p>
            <a:pPr algn="just"/>
            <a:r>
              <a:rPr lang="pl-PL" sz="6000" dirty="0">
                <a:latin typeface="Times New Roman" panose="02020603050405020304" pitchFamily="18" charset="0"/>
                <a:cs typeface="Times New Roman" panose="02020603050405020304" pitchFamily="18" charset="0"/>
              </a:rPr>
              <a:t>płaską (cewka spiralna lub płaska).</a:t>
            </a:r>
          </a:p>
          <a:p>
            <a:pPr algn="just"/>
            <a:r>
              <a:rPr lang="pl-PL" sz="6000" dirty="0">
                <a:latin typeface="Times New Roman" panose="02020603050405020304" pitchFamily="18" charset="0"/>
                <a:cs typeface="Times New Roman" panose="02020603050405020304" pitchFamily="18" charset="0"/>
              </a:rPr>
              <a:t>Cewki ze zwojami ułożonymi w linię śrubową (helisę) nazywa się zwojnicami. </a:t>
            </a:r>
          </a:p>
          <a:p>
            <a:pPr marL="0" indent="0" algn="just">
              <a:buNone/>
            </a:pPr>
            <a:endParaRPr lang="pl-PL" sz="6000" dirty="0">
              <a:latin typeface="Times New Roman" panose="02020603050405020304" pitchFamily="18" charset="0"/>
              <a:cs typeface="Times New Roman" panose="02020603050405020304" pitchFamily="18" charset="0"/>
            </a:endParaRPr>
          </a:p>
          <a:p>
            <a:pPr marL="0" indent="0" algn="just">
              <a:buNone/>
            </a:pPr>
            <a:r>
              <a:rPr lang="pl-PL" sz="6000" dirty="0">
                <a:latin typeface="Times New Roman" panose="02020603050405020304" pitchFamily="18" charset="0"/>
                <a:cs typeface="Times New Roman" panose="02020603050405020304" pitchFamily="18" charset="0"/>
              </a:rPr>
              <a:t>Oprócz tego wyróżnia się cewki:</a:t>
            </a:r>
          </a:p>
          <a:p>
            <a:pPr algn="just"/>
            <a:endParaRPr lang="pl-PL" sz="6000" dirty="0">
              <a:latin typeface="Times New Roman" panose="02020603050405020304" pitchFamily="18" charset="0"/>
              <a:cs typeface="Times New Roman" panose="02020603050405020304" pitchFamily="18" charset="0"/>
            </a:endParaRPr>
          </a:p>
          <a:p>
            <a:pPr algn="just"/>
            <a:r>
              <a:rPr lang="pl-PL" sz="6000" dirty="0">
                <a:latin typeface="Times New Roman" panose="02020603050405020304" pitchFamily="18" charset="0"/>
                <a:cs typeface="Times New Roman" panose="02020603050405020304" pitchFamily="18" charset="0"/>
              </a:rPr>
              <a:t>powietrzne, inaczej solenoidy – pozbawione wypełnienia;</a:t>
            </a:r>
          </a:p>
          <a:p>
            <a:pPr algn="just"/>
            <a:r>
              <a:rPr lang="pl-PL" sz="6000" dirty="0">
                <a:latin typeface="Times New Roman" panose="02020603050405020304" pitchFamily="18" charset="0"/>
                <a:cs typeface="Times New Roman" panose="02020603050405020304" pitchFamily="18" charset="0"/>
              </a:rPr>
              <a:t>rdzeniowe, inaczej </a:t>
            </a:r>
            <a:r>
              <a:rPr lang="pl-PL" sz="6000" dirty="0" err="1">
                <a:latin typeface="Times New Roman" panose="02020603050405020304" pitchFamily="18" charset="0"/>
                <a:cs typeface="Times New Roman" panose="02020603050405020304" pitchFamily="18" charset="0"/>
              </a:rPr>
              <a:t>magnetowodowe</a:t>
            </a:r>
            <a:r>
              <a:rPr lang="pl-PL" sz="6000" dirty="0">
                <a:latin typeface="Times New Roman" panose="02020603050405020304" pitchFamily="18" charset="0"/>
                <a:cs typeface="Times New Roman" panose="02020603050405020304" pitchFamily="18" charset="0"/>
              </a:rPr>
              <a:t> – wewnątrz lub na zewnątrz ich zwojów znajduje się rdzeń magnetyczny wykonany zazwyczaj z materiału ferromagnetycznego.</a:t>
            </a:r>
          </a:p>
          <a:p>
            <a:pPr marL="0" indent="0" algn="just">
              <a:buNone/>
            </a:pPr>
            <a:endParaRPr lang="pl-PL"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1353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3075F0-6FEB-DB43-79D4-67F8B536DA1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cewka</a:t>
            </a:r>
          </a:p>
        </p:txBody>
      </p:sp>
      <p:sp>
        <p:nvSpPr>
          <p:cNvPr id="3" name="Symbol zastępczy zawartości 2">
            <a:extLst>
              <a:ext uri="{FF2B5EF4-FFF2-40B4-BE49-F238E27FC236}">
                <a16:creationId xmlns:a16="http://schemas.microsoft.com/office/drawing/2014/main" id="{1760086E-7436-BD66-008A-8CB22BB08AE5}"/>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Cewki mają różne zastosowania; wytwarzane przez nie pole magnetyczne:</a:t>
            </a:r>
          </a:p>
          <a:p>
            <a:pPr algn="just"/>
            <a:endParaRPr lang="pl-PL" sz="2400" dirty="0">
              <a:latin typeface="Times New Roman" panose="02020603050405020304" pitchFamily="18" charset="0"/>
              <a:cs typeface="Times New Roman" panose="02020603050405020304" pitchFamily="18" charset="0"/>
            </a:endParaRPr>
          </a:p>
          <a:p>
            <a:pPr algn="just"/>
            <a:r>
              <a:rPr lang="pl-PL" sz="2400" dirty="0">
                <a:latin typeface="Times New Roman" panose="02020603050405020304" pitchFamily="18" charset="0"/>
                <a:cs typeface="Times New Roman" panose="02020603050405020304" pitchFamily="18" charset="0"/>
              </a:rPr>
              <a:t>jest podstawą działania elektromagnesów; cewki służące temu celowi są nazywane wzbudzającymi;</a:t>
            </a:r>
          </a:p>
          <a:p>
            <a:pPr algn="just"/>
            <a:r>
              <a:rPr lang="pl-PL" sz="2400" dirty="0">
                <a:latin typeface="Times New Roman" panose="02020603050405020304" pitchFamily="18" charset="0"/>
                <a:cs typeface="Times New Roman" panose="02020603050405020304" pitchFamily="18" charset="0"/>
              </a:rPr>
              <a:t>zgodnie z prawem Faradaya może też wpłynąć na prąd elektryczny płynący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w obwodzie. Przez to cewka może być elementem transformatora lub zwiększać indukcyjność obwodu; wtedy jest nazywana cewką indukcyjną lub induktorem. Może ona pełnić rolę dławika.</a:t>
            </a:r>
          </a:p>
          <a:p>
            <a:pPr algn="just"/>
            <a:r>
              <a:rPr lang="pl-PL" sz="2400" dirty="0">
                <a:latin typeface="Times New Roman" panose="02020603050405020304" pitchFamily="18" charset="0"/>
                <a:cs typeface="Times New Roman" panose="02020603050405020304" pitchFamily="18" charset="0"/>
              </a:rPr>
              <a:t>Termin bywa też używany mniej ściśle; przykładowo cewka Tesli to w istocie układ obwodów zawierający kilka cewek.</a:t>
            </a:r>
          </a:p>
        </p:txBody>
      </p:sp>
    </p:spTree>
    <p:extLst>
      <p:ext uri="{BB962C8B-B14F-4D97-AF65-F5344CB8AC3E}">
        <p14:creationId xmlns:p14="http://schemas.microsoft.com/office/powerpoint/2010/main" val="39551912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B20FF69-F6BF-3069-0B7A-D2FBABB76D87}"/>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Elementy obwodów: cewka</a:t>
            </a:r>
          </a:p>
        </p:txBody>
      </p:sp>
      <p:pic>
        <p:nvPicPr>
          <p:cNvPr id="2050" name="Picture 2" descr="Ilustracja">
            <a:extLst>
              <a:ext uri="{FF2B5EF4-FFF2-40B4-BE49-F238E27FC236}">
                <a16:creationId xmlns:a16="http://schemas.microsoft.com/office/drawing/2014/main" id="{E1804F37-1B4F-F9FE-6641-6FC8ECEF96E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44510" y="1422400"/>
            <a:ext cx="5409642" cy="5161550"/>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7CD2F196-FD41-F0EB-0817-893071A8FD3C}"/>
              </a:ext>
            </a:extLst>
          </p:cNvPr>
          <p:cNvPicPr>
            <a:picLocks noChangeAspect="1"/>
          </p:cNvPicPr>
          <p:nvPr/>
        </p:nvPicPr>
        <p:blipFill>
          <a:blip r:embed="rId3"/>
          <a:stretch>
            <a:fillRect/>
          </a:stretch>
        </p:blipFill>
        <p:spPr>
          <a:xfrm>
            <a:off x="3905042" y="2812050"/>
            <a:ext cx="2314575" cy="1171575"/>
          </a:xfrm>
          <a:prstGeom prst="rect">
            <a:avLst/>
          </a:prstGeom>
        </p:spPr>
      </p:pic>
      <p:pic>
        <p:nvPicPr>
          <p:cNvPr id="7" name="Obraz 6">
            <a:extLst>
              <a:ext uri="{FF2B5EF4-FFF2-40B4-BE49-F238E27FC236}">
                <a16:creationId xmlns:a16="http://schemas.microsoft.com/office/drawing/2014/main" id="{A7F86DE7-7B96-6123-FEAF-4AA2611F1F46}"/>
              </a:ext>
            </a:extLst>
          </p:cNvPr>
          <p:cNvPicPr>
            <a:picLocks noChangeAspect="1"/>
          </p:cNvPicPr>
          <p:nvPr/>
        </p:nvPicPr>
        <p:blipFill>
          <a:blip r:embed="rId4"/>
          <a:stretch>
            <a:fillRect/>
          </a:stretch>
        </p:blipFill>
        <p:spPr>
          <a:xfrm>
            <a:off x="349957" y="3983625"/>
            <a:ext cx="5810250" cy="2600325"/>
          </a:xfrm>
          <a:prstGeom prst="rect">
            <a:avLst/>
          </a:prstGeom>
        </p:spPr>
      </p:pic>
      <p:pic>
        <p:nvPicPr>
          <p:cNvPr id="9" name="Obraz 8">
            <a:extLst>
              <a:ext uri="{FF2B5EF4-FFF2-40B4-BE49-F238E27FC236}">
                <a16:creationId xmlns:a16="http://schemas.microsoft.com/office/drawing/2014/main" id="{CC69D358-4262-0F5C-D481-5D5A3DFD6F09}"/>
              </a:ext>
            </a:extLst>
          </p:cNvPr>
          <p:cNvPicPr>
            <a:picLocks noChangeAspect="1"/>
          </p:cNvPicPr>
          <p:nvPr/>
        </p:nvPicPr>
        <p:blipFill>
          <a:blip r:embed="rId5"/>
          <a:stretch>
            <a:fillRect/>
          </a:stretch>
        </p:blipFill>
        <p:spPr>
          <a:xfrm>
            <a:off x="349957" y="1422400"/>
            <a:ext cx="3658195" cy="2400852"/>
          </a:xfrm>
          <a:prstGeom prst="rect">
            <a:avLst/>
          </a:prstGeom>
        </p:spPr>
      </p:pic>
    </p:spTree>
    <p:extLst>
      <p:ext uri="{BB962C8B-B14F-4D97-AF65-F5344CB8AC3E}">
        <p14:creationId xmlns:p14="http://schemas.microsoft.com/office/powerpoint/2010/main" val="3009761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28E16E6-BE95-5E35-449C-D7673ADAB413}"/>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cewka</a:t>
            </a:r>
          </a:p>
        </p:txBody>
      </p:sp>
      <p:sp>
        <p:nvSpPr>
          <p:cNvPr id="3" name="Symbol zastępczy zawartości 2">
            <a:extLst>
              <a:ext uri="{FF2B5EF4-FFF2-40B4-BE49-F238E27FC236}">
                <a16:creationId xmlns:a16="http://schemas.microsoft.com/office/drawing/2014/main" id="{A342B75C-2103-CC55-5316-E5BFB03A6D41}"/>
              </a:ext>
            </a:extLst>
          </p:cNvPr>
          <p:cNvSpPr>
            <a:spLocks noGrp="1"/>
          </p:cNvSpPr>
          <p:nvPr>
            <p:ph idx="1"/>
          </p:nvPr>
        </p:nvSpPr>
        <p:spPr>
          <a:xfrm>
            <a:off x="838200" y="1812373"/>
            <a:ext cx="10515600" cy="4351338"/>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Podstawowym parametrem cewki jest jej indukcyjność</a:t>
            </a:r>
            <a:r>
              <a:rPr lang="pl-PL" sz="2400" b="1" dirty="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oznaczana literą L. </a:t>
            </a:r>
          </a:p>
          <a:p>
            <a:pPr marL="0" indent="0" algn="just">
              <a:buNone/>
            </a:pPr>
            <a:r>
              <a:rPr lang="pl-PL" sz="2400" dirty="0">
                <a:latin typeface="Times New Roman" panose="02020603050405020304" pitchFamily="18" charset="0"/>
                <a:cs typeface="Times New Roman" panose="02020603050405020304" pitchFamily="18" charset="0"/>
              </a:rPr>
              <a:t>Dla połączenia szeregowego cewek indukcyjność zastępcza wynosi sumę poszczególnych indukcyjności cewek, co wyraża wzór:</a:t>
            </a:r>
          </a:p>
          <a:p>
            <a:pPr marL="0" indent="0" algn="just">
              <a:buNone/>
            </a:pPr>
            <a:endParaRPr lang="pl-PL" sz="2400" dirty="0">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F81E56E9-44C5-6571-7600-D20B7C3742EC}"/>
              </a:ext>
            </a:extLst>
          </p:cNvPr>
          <p:cNvPicPr>
            <a:picLocks noChangeAspect="1"/>
          </p:cNvPicPr>
          <p:nvPr/>
        </p:nvPicPr>
        <p:blipFill>
          <a:blip r:embed="rId2"/>
          <a:stretch>
            <a:fillRect/>
          </a:stretch>
        </p:blipFill>
        <p:spPr>
          <a:xfrm>
            <a:off x="2936805" y="3874120"/>
            <a:ext cx="5629275" cy="1247775"/>
          </a:xfrm>
          <a:prstGeom prst="rect">
            <a:avLst/>
          </a:prstGeom>
        </p:spPr>
      </p:pic>
      <p:pic>
        <p:nvPicPr>
          <p:cNvPr id="9" name="Obraz 8">
            <a:extLst>
              <a:ext uri="{FF2B5EF4-FFF2-40B4-BE49-F238E27FC236}">
                <a16:creationId xmlns:a16="http://schemas.microsoft.com/office/drawing/2014/main" id="{7C296999-8105-60A5-677F-E246604FE852}"/>
              </a:ext>
            </a:extLst>
          </p:cNvPr>
          <p:cNvPicPr>
            <a:picLocks noChangeAspect="1"/>
          </p:cNvPicPr>
          <p:nvPr/>
        </p:nvPicPr>
        <p:blipFill>
          <a:blip r:embed="rId3"/>
          <a:stretch>
            <a:fillRect/>
          </a:stretch>
        </p:blipFill>
        <p:spPr>
          <a:xfrm>
            <a:off x="3694042" y="5239786"/>
            <a:ext cx="4114800" cy="923925"/>
          </a:xfrm>
          <a:prstGeom prst="rect">
            <a:avLst/>
          </a:prstGeom>
        </p:spPr>
      </p:pic>
    </p:spTree>
    <p:extLst>
      <p:ext uri="{BB962C8B-B14F-4D97-AF65-F5344CB8AC3E}">
        <p14:creationId xmlns:p14="http://schemas.microsoft.com/office/powerpoint/2010/main" val="2473295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7C2D44-A8CC-511C-8FA1-F54EC0B593A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cewka</a:t>
            </a:r>
          </a:p>
        </p:txBody>
      </p:sp>
      <p:sp>
        <p:nvSpPr>
          <p:cNvPr id="3" name="Symbol zastępczy zawartości 2">
            <a:extLst>
              <a:ext uri="{FF2B5EF4-FFF2-40B4-BE49-F238E27FC236}">
                <a16:creationId xmlns:a16="http://schemas.microsoft.com/office/drawing/2014/main" id="{BA6BF00D-A2EC-F620-663C-77DFA8920BA5}"/>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Dla połączenia równoległego indukcyjność zastępcza opisujemy wzorem:</a:t>
            </a:r>
          </a:p>
        </p:txBody>
      </p:sp>
      <p:pic>
        <p:nvPicPr>
          <p:cNvPr id="5" name="Obraz 4">
            <a:extLst>
              <a:ext uri="{FF2B5EF4-FFF2-40B4-BE49-F238E27FC236}">
                <a16:creationId xmlns:a16="http://schemas.microsoft.com/office/drawing/2014/main" id="{0ABEBB3D-7314-C7E2-01DF-131586E23BDF}"/>
              </a:ext>
            </a:extLst>
          </p:cNvPr>
          <p:cNvPicPr>
            <a:picLocks noChangeAspect="1"/>
          </p:cNvPicPr>
          <p:nvPr/>
        </p:nvPicPr>
        <p:blipFill>
          <a:blip r:embed="rId3"/>
          <a:stretch>
            <a:fillRect/>
          </a:stretch>
        </p:blipFill>
        <p:spPr>
          <a:xfrm>
            <a:off x="2995612" y="2743200"/>
            <a:ext cx="6200775" cy="1371600"/>
          </a:xfrm>
          <a:prstGeom prst="rect">
            <a:avLst/>
          </a:prstGeom>
        </p:spPr>
      </p:pic>
      <p:pic>
        <p:nvPicPr>
          <p:cNvPr id="7" name="Obraz 6">
            <a:extLst>
              <a:ext uri="{FF2B5EF4-FFF2-40B4-BE49-F238E27FC236}">
                <a16:creationId xmlns:a16="http://schemas.microsoft.com/office/drawing/2014/main" id="{341D9621-7831-8727-9C48-F29CFC6887D6}"/>
              </a:ext>
            </a:extLst>
          </p:cNvPr>
          <p:cNvPicPr>
            <a:picLocks noChangeAspect="1"/>
          </p:cNvPicPr>
          <p:nvPr/>
        </p:nvPicPr>
        <p:blipFill>
          <a:blip r:embed="rId4"/>
          <a:stretch>
            <a:fillRect/>
          </a:stretch>
        </p:blipFill>
        <p:spPr>
          <a:xfrm>
            <a:off x="4035011" y="4249737"/>
            <a:ext cx="3848100" cy="1704975"/>
          </a:xfrm>
          <a:prstGeom prst="rect">
            <a:avLst/>
          </a:prstGeom>
        </p:spPr>
      </p:pic>
    </p:spTree>
    <p:extLst>
      <p:ext uri="{BB962C8B-B14F-4D97-AF65-F5344CB8AC3E}">
        <p14:creationId xmlns:p14="http://schemas.microsoft.com/office/powerpoint/2010/main" val="39977439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4C63DC-C362-CF92-04DB-4D6AF5263F72}"/>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cewka</a:t>
            </a:r>
          </a:p>
        </p:txBody>
      </p:sp>
      <p:sp>
        <p:nvSpPr>
          <p:cNvPr id="3" name="Symbol zastępczy zawartości 2">
            <a:extLst>
              <a:ext uri="{FF2B5EF4-FFF2-40B4-BE49-F238E27FC236}">
                <a16:creationId xmlns:a16="http://schemas.microsoft.com/office/drawing/2014/main" id="{DF857F9D-36F8-A0E6-7040-6C30BB01D87E}"/>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Reaktancja indukcyjnościowa wyrażana jest wzorem:</a:t>
            </a:r>
          </a:p>
          <a:p>
            <a:pPr algn="just"/>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CD5F5CBD-FAE9-36DB-6BEE-4F63CD18D8D3}"/>
              </a:ext>
            </a:extLst>
          </p:cNvPr>
          <p:cNvPicPr>
            <a:picLocks noChangeAspect="1"/>
          </p:cNvPicPr>
          <p:nvPr/>
        </p:nvPicPr>
        <p:blipFill>
          <a:blip r:embed="rId2"/>
          <a:stretch>
            <a:fillRect/>
          </a:stretch>
        </p:blipFill>
        <p:spPr>
          <a:xfrm>
            <a:off x="4476542" y="2627382"/>
            <a:ext cx="1781175" cy="666750"/>
          </a:xfrm>
          <a:prstGeom prst="rect">
            <a:avLst/>
          </a:prstGeom>
        </p:spPr>
      </p:pic>
      <p:sp>
        <p:nvSpPr>
          <p:cNvPr id="6" name="pole tekstowe 5">
            <a:extLst>
              <a:ext uri="{FF2B5EF4-FFF2-40B4-BE49-F238E27FC236}">
                <a16:creationId xmlns:a16="http://schemas.microsoft.com/office/drawing/2014/main" id="{42F4AB04-15C0-5937-C76F-3A5638402A0B}"/>
              </a:ext>
            </a:extLst>
          </p:cNvPr>
          <p:cNvSpPr txBox="1"/>
          <p:nvPr/>
        </p:nvSpPr>
        <p:spPr>
          <a:xfrm>
            <a:off x="905565" y="3429000"/>
            <a:ext cx="10448236" cy="646331"/>
          </a:xfrm>
          <a:prstGeom prst="rect">
            <a:avLst/>
          </a:prstGeom>
          <a:noFill/>
        </p:spPr>
        <p:txBody>
          <a:bodyPr wrap="square" rtlCol="0">
            <a:spAutoFit/>
          </a:bodyPr>
          <a:lstStyle/>
          <a:p>
            <a:pPr algn="just"/>
            <a:r>
              <a:rPr lang="pl-PL" dirty="0">
                <a:latin typeface="Times New Roman" panose="02020603050405020304" pitchFamily="18" charset="0"/>
                <a:cs typeface="Times New Roman" panose="02020603050405020304" pitchFamily="18" charset="0"/>
              </a:rPr>
              <a:t>Rzeczywiste cewki wykazują też rezystancję R. Jednym z istotnych parametrów cewki rzeczywistej jest dobroć cewki określona wzorem:</a:t>
            </a:r>
          </a:p>
        </p:txBody>
      </p:sp>
      <p:pic>
        <p:nvPicPr>
          <p:cNvPr id="8" name="Obraz 7">
            <a:extLst>
              <a:ext uri="{FF2B5EF4-FFF2-40B4-BE49-F238E27FC236}">
                <a16:creationId xmlns:a16="http://schemas.microsoft.com/office/drawing/2014/main" id="{C41911AB-DA9C-B433-502E-3B1166F08A8B}"/>
              </a:ext>
            </a:extLst>
          </p:cNvPr>
          <p:cNvPicPr>
            <a:picLocks noChangeAspect="1"/>
          </p:cNvPicPr>
          <p:nvPr/>
        </p:nvPicPr>
        <p:blipFill>
          <a:blip r:embed="rId3"/>
          <a:stretch>
            <a:fillRect/>
          </a:stretch>
        </p:blipFill>
        <p:spPr>
          <a:xfrm>
            <a:off x="4442584" y="4210199"/>
            <a:ext cx="1743075" cy="1000125"/>
          </a:xfrm>
          <a:prstGeom prst="rect">
            <a:avLst/>
          </a:prstGeom>
        </p:spPr>
      </p:pic>
    </p:spTree>
    <p:extLst>
      <p:ext uri="{BB962C8B-B14F-4D97-AF65-F5344CB8AC3E}">
        <p14:creationId xmlns:p14="http://schemas.microsoft.com/office/powerpoint/2010/main" val="13037205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4F370D9-9994-ED39-A7BE-9EE162533DF0}"/>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Elementy obwodów: cewka</a:t>
            </a:r>
          </a:p>
        </p:txBody>
      </p:sp>
      <p:pic>
        <p:nvPicPr>
          <p:cNvPr id="5" name="Obraz 4">
            <a:extLst>
              <a:ext uri="{FF2B5EF4-FFF2-40B4-BE49-F238E27FC236}">
                <a16:creationId xmlns:a16="http://schemas.microsoft.com/office/drawing/2014/main" id="{AADBEBCE-F247-8AC5-F7BE-1F74F3CD064B}"/>
              </a:ext>
            </a:extLst>
          </p:cNvPr>
          <p:cNvPicPr>
            <a:picLocks noChangeAspect="1"/>
          </p:cNvPicPr>
          <p:nvPr/>
        </p:nvPicPr>
        <p:blipFill>
          <a:blip r:embed="rId2"/>
          <a:stretch>
            <a:fillRect/>
          </a:stretch>
        </p:blipFill>
        <p:spPr>
          <a:xfrm>
            <a:off x="613972" y="1656521"/>
            <a:ext cx="2468206" cy="5095461"/>
          </a:xfrm>
          <a:prstGeom prst="rect">
            <a:avLst/>
          </a:prstGeom>
        </p:spPr>
      </p:pic>
      <p:sp>
        <p:nvSpPr>
          <p:cNvPr id="6" name="pole tekstowe 5">
            <a:extLst>
              <a:ext uri="{FF2B5EF4-FFF2-40B4-BE49-F238E27FC236}">
                <a16:creationId xmlns:a16="http://schemas.microsoft.com/office/drawing/2014/main" id="{D08DFF4C-6662-EC55-6421-58E1270A1D15}"/>
              </a:ext>
            </a:extLst>
          </p:cNvPr>
          <p:cNvSpPr txBox="1"/>
          <p:nvPr/>
        </p:nvSpPr>
        <p:spPr>
          <a:xfrm>
            <a:off x="4837043" y="1819965"/>
            <a:ext cx="6281531" cy="1477328"/>
          </a:xfrm>
          <a:prstGeom prst="rect">
            <a:avLst/>
          </a:prstGeom>
          <a:noFill/>
        </p:spPr>
        <p:txBody>
          <a:bodyPr wrap="square" rtlCol="0">
            <a:spAutoFit/>
          </a:bodyPr>
          <a:lstStyle/>
          <a:p>
            <a:pPr algn="just"/>
            <a:r>
              <a:rPr lang="pl-PL" dirty="0">
                <a:latin typeface="Times New Roman" panose="02020603050405020304" pitchFamily="18" charset="0"/>
                <a:cs typeface="Times New Roman" panose="02020603050405020304" pitchFamily="18" charset="0"/>
              </a:rPr>
              <a:t>Indukująca się w cewce siła elektromotoryczna (napięcie) zależy od jej indukcyjności oraz od zmiany w czasie płynącego przez nią prądu. W obwodach prądu zmiennego sinusoidalnego, w stanie ustalonym napięcie na cewce wyprzedza o 90° prąd płynący </a:t>
            </a:r>
            <a:br>
              <a:rPr lang="pl-PL" dirty="0">
                <a:latin typeface="Times New Roman" panose="02020603050405020304" pitchFamily="18" charset="0"/>
                <a:cs typeface="Times New Roman" panose="02020603050405020304" pitchFamily="18" charset="0"/>
              </a:rPr>
            </a:br>
            <a:r>
              <a:rPr lang="pl-PL" dirty="0">
                <a:latin typeface="Times New Roman" panose="02020603050405020304" pitchFamily="18" charset="0"/>
                <a:cs typeface="Times New Roman" panose="02020603050405020304" pitchFamily="18" charset="0"/>
              </a:rPr>
              <a:t>w cewce (napięcie i prąd są przesunięte w fazie o π/2).</a:t>
            </a:r>
          </a:p>
        </p:txBody>
      </p:sp>
      <p:pic>
        <p:nvPicPr>
          <p:cNvPr id="7" name="Picture 2" descr="Kalkulator przesunięcia fazowego: Kompleksowy przewodnik">
            <a:extLst>
              <a:ext uri="{FF2B5EF4-FFF2-40B4-BE49-F238E27FC236}">
                <a16:creationId xmlns:a16="http://schemas.microsoft.com/office/drawing/2014/main" id="{DD9CFBEB-47F9-67FF-BC6A-D9F3333F0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6156" y="4102858"/>
            <a:ext cx="4991653" cy="2450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6075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890BD5-767E-A66A-74F6-064091F56719}"/>
              </a:ext>
            </a:extLst>
          </p:cNvPr>
          <p:cNvSpPr>
            <a:spLocks noGrp="1"/>
          </p:cNvSpPr>
          <p:nvPr>
            <p:ph type="title"/>
          </p:nvPr>
        </p:nvSpPr>
        <p:spPr/>
        <p:txBody>
          <a:bodyPr>
            <a:normAutofit fontScale="90000"/>
          </a:bodyPr>
          <a:lstStyle/>
          <a:p>
            <a:pPr algn="ctr"/>
            <a:r>
              <a:rPr lang="pl-PL" dirty="0">
                <a:latin typeface="Times New Roman" panose="02020603050405020304" pitchFamily="18" charset="0"/>
                <a:cs typeface="Times New Roman" panose="02020603050405020304" pitchFamily="18" charset="0"/>
              </a:rPr>
              <a:t>Elementy obwodów: pojęcie oczka obwodu oraz węzła obwodu stosowane w analizie obwodowej</a:t>
            </a:r>
          </a:p>
        </p:txBody>
      </p:sp>
      <p:pic>
        <p:nvPicPr>
          <p:cNvPr id="4" name="Obraz 3">
            <a:extLst>
              <a:ext uri="{FF2B5EF4-FFF2-40B4-BE49-F238E27FC236}">
                <a16:creationId xmlns:a16="http://schemas.microsoft.com/office/drawing/2014/main" id="{18FEF559-9864-A2A8-8A84-AE4B33087DD0}"/>
              </a:ext>
            </a:extLst>
          </p:cNvPr>
          <p:cNvPicPr>
            <a:picLocks noChangeAspect="1"/>
          </p:cNvPicPr>
          <p:nvPr/>
        </p:nvPicPr>
        <p:blipFill>
          <a:blip r:embed="rId2"/>
          <a:stretch>
            <a:fillRect/>
          </a:stretch>
        </p:blipFill>
        <p:spPr>
          <a:xfrm>
            <a:off x="838200" y="2933150"/>
            <a:ext cx="2740816" cy="2485196"/>
          </a:xfrm>
          <a:prstGeom prst="rect">
            <a:avLst/>
          </a:prstGeom>
        </p:spPr>
      </p:pic>
      <p:sp>
        <p:nvSpPr>
          <p:cNvPr id="5" name="pole tekstowe 4">
            <a:extLst>
              <a:ext uri="{FF2B5EF4-FFF2-40B4-BE49-F238E27FC236}">
                <a16:creationId xmlns:a16="http://schemas.microsoft.com/office/drawing/2014/main" id="{96B1EBFB-8889-3505-74AE-484B2F15875A}"/>
              </a:ext>
            </a:extLst>
          </p:cNvPr>
          <p:cNvSpPr txBox="1"/>
          <p:nvPr/>
        </p:nvSpPr>
        <p:spPr>
          <a:xfrm>
            <a:off x="1213865" y="5729227"/>
            <a:ext cx="1631344" cy="369332"/>
          </a:xfrm>
          <a:prstGeom prst="rect">
            <a:avLst/>
          </a:prstGeom>
          <a:noFill/>
        </p:spPr>
        <p:txBody>
          <a:bodyPr wrap="none" rtlCol="0">
            <a:spAutoFit/>
          </a:bodyPr>
          <a:lstStyle/>
          <a:p>
            <a:r>
              <a:rPr lang="pl-PL" dirty="0">
                <a:latin typeface="Times New Roman" panose="02020603050405020304" pitchFamily="18" charset="0"/>
                <a:cs typeface="Times New Roman" panose="02020603050405020304" pitchFamily="18" charset="0"/>
              </a:rPr>
              <a:t>Węzeł obwodu</a:t>
            </a:r>
          </a:p>
        </p:txBody>
      </p:sp>
      <p:pic>
        <p:nvPicPr>
          <p:cNvPr id="7" name="Obraz 6">
            <a:extLst>
              <a:ext uri="{FF2B5EF4-FFF2-40B4-BE49-F238E27FC236}">
                <a16:creationId xmlns:a16="http://schemas.microsoft.com/office/drawing/2014/main" id="{A6C311CA-44EB-654C-8E57-8630FC7EBD45}"/>
              </a:ext>
            </a:extLst>
          </p:cNvPr>
          <p:cNvPicPr>
            <a:picLocks noChangeAspect="1"/>
          </p:cNvPicPr>
          <p:nvPr/>
        </p:nvPicPr>
        <p:blipFill>
          <a:blip r:embed="rId3"/>
          <a:stretch>
            <a:fillRect/>
          </a:stretch>
        </p:blipFill>
        <p:spPr>
          <a:xfrm>
            <a:off x="6928610" y="2624805"/>
            <a:ext cx="3592354" cy="3101885"/>
          </a:xfrm>
          <a:prstGeom prst="rect">
            <a:avLst/>
          </a:prstGeom>
        </p:spPr>
      </p:pic>
      <p:sp>
        <p:nvSpPr>
          <p:cNvPr id="9" name="pole tekstowe 8">
            <a:extLst>
              <a:ext uri="{FF2B5EF4-FFF2-40B4-BE49-F238E27FC236}">
                <a16:creationId xmlns:a16="http://schemas.microsoft.com/office/drawing/2014/main" id="{AA1FDD5A-C28D-3E35-EF7D-20B33DFDCED5}"/>
              </a:ext>
            </a:extLst>
          </p:cNvPr>
          <p:cNvSpPr txBox="1"/>
          <p:nvPr/>
        </p:nvSpPr>
        <p:spPr>
          <a:xfrm>
            <a:off x="7236780" y="5729227"/>
            <a:ext cx="6096000" cy="369332"/>
          </a:xfrm>
          <a:prstGeom prst="rect">
            <a:avLst/>
          </a:prstGeom>
          <a:noFill/>
        </p:spPr>
        <p:txBody>
          <a:bodyPr wrap="square">
            <a:spAutoFit/>
          </a:bodyPr>
          <a:lstStyle/>
          <a:p>
            <a:r>
              <a:rPr lang="pl-PL" dirty="0">
                <a:latin typeface="Times New Roman" panose="02020603050405020304" pitchFamily="18" charset="0"/>
                <a:cs typeface="Times New Roman" panose="02020603050405020304" pitchFamily="18" charset="0"/>
              </a:rPr>
              <a:t>Oczko obwodu elektrycznego</a:t>
            </a:r>
          </a:p>
        </p:txBody>
      </p:sp>
    </p:spTree>
    <p:extLst>
      <p:ext uri="{BB962C8B-B14F-4D97-AF65-F5344CB8AC3E}">
        <p14:creationId xmlns:p14="http://schemas.microsoft.com/office/powerpoint/2010/main" val="37331068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86E8F2-E753-EA9B-5125-7B8F7C17539E}"/>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Prawa Kirchhoffa – 1 prawo Kirchhoffa</a:t>
            </a:r>
          </a:p>
        </p:txBody>
      </p:sp>
      <p:sp>
        <p:nvSpPr>
          <p:cNvPr id="3" name="Symbol zastępczy zawartości 2">
            <a:extLst>
              <a:ext uri="{FF2B5EF4-FFF2-40B4-BE49-F238E27FC236}">
                <a16:creationId xmlns:a16="http://schemas.microsoft.com/office/drawing/2014/main" id="{008F2B5E-95E2-C570-E598-B39EA803597D}"/>
              </a:ext>
            </a:extLst>
          </p:cNvPr>
          <p:cNvSpPr>
            <a:spLocks noGrp="1"/>
          </p:cNvSpPr>
          <p:nvPr>
            <p:ph idx="1"/>
          </p:nvPr>
        </p:nvSpPr>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Dla węzła obwodu elektrycznego suma algebraiczna natężeń prądów wpływających (+) i wypływających (−) jest równa zeru (znak prądu wynika z przyjętej konwencji).</a:t>
            </a:r>
          </a:p>
          <a:p>
            <a:pPr marL="0" indent="0" algn="just">
              <a:buNone/>
            </a:pPr>
            <a:r>
              <a:rPr lang="pl-PL" sz="2400" dirty="0">
                <a:latin typeface="Times New Roman" panose="02020603050405020304" pitchFamily="18" charset="0"/>
                <a:cs typeface="Times New Roman" panose="02020603050405020304" pitchFamily="18" charset="0"/>
              </a:rPr>
              <a:t>Można więc powiedzieć, że suma natężeń prądów wpływających do węzła jest równa sumie natężeń prądów wypływających z tego węzła.</a:t>
            </a:r>
          </a:p>
        </p:txBody>
      </p:sp>
      <p:pic>
        <p:nvPicPr>
          <p:cNvPr id="5" name="Obraz 4">
            <a:extLst>
              <a:ext uri="{FF2B5EF4-FFF2-40B4-BE49-F238E27FC236}">
                <a16:creationId xmlns:a16="http://schemas.microsoft.com/office/drawing/2014/main" id="{0F1FB230-0D91-5977-61EA-D3F5421F8F24}"/>
              </a:ext>
            </a:extLst>
          </p:cNvPr>
          <p:cNvPicPr>
            <a:picLocks noChangeAspect="1"/>
          </p:cNvPicPr>
          <p:nvPr/>
        </p:nvPicPr>
        <p:blipFill>
          <a:blip r:embed="rId2"/>
          <a:stretch>
            <a:fillRect/>
          </a:stretch>
        </p:blipFill>
        <p:spPr>
          <a:xfrm>
            <a:off x="9094719" y="4214193"/>
            <a:ext cx="2740816" cy="2485196"/>
          </a:xfrm>
          <a:prstGeom prst="rect">
            <a:avLst/>
          </a:prstGeom>
        </p:spPr>
      </p:pic>
      <p:pic>
        <p:nvPicPr>
          <p:cNvPr id="7" name="Obraz 6">
            <a:extLst>
              <a:ext uri="{FF2B5EF4-FFF2-40B4-BE49-F238E27FC236}">
                <a16:creationId xmlns:a16="http://schemas.microsoft.com/office/drawing/2014/main" id="{8682F38D-DB64-2346-6FE3-59D0AD24F3A6}"/>
              </a:ext>
            </a:extLst>
          </p:cNvPr>
          <p:cNvPicPr>
            <a:picLocks noChangeAspect="1"/>
          </p:cNvPicPr>
          <p:nvPr/>
        </p:nvPicPr>
        <p:blipFill>
          <a:blip r:embed="rId3"/>
          <a:stretch>
            <a:fillRect/>
          </a:stretch>
        </p:blipFill>
        <p:spPr>
          <a:xfrm>
            <a:off x="2350880" y="5926483"/>
            <a:ext cx="4610100" cy="685800"/>
          </a:xfrm>
          <a:prstGeom prst="rect">
            <a:avLst/>
          </a:prstGeom>
        </p:spPr>
      </p:pic>
      <p:pic>
        <p:nvPicPr>
          <p:cNvPr id="9" name="Obraz 8">
            <a:extLst>
              <a:ext uri="{FF2B5EF4-FFF2-40B4-BE49-F238E27FC236}">
                <a16:creationId xmlns:a16="http://schemas.microsoft.com/office/drawing/2014/main" id="{75B06997-A852-56F3-6433-8DD1E5CCB805}"/>
              </a:ext>
            </a:extLst>
          </p:cNvPr>
          <p:cNvPicPr>
            <a:picLocks noChangeAspect="1"/>
          </p:cNvPicPr>
          <p:nvPr/>
        </p:nvPicPr>
        <p:blipFill>
          <a:blip r:embed="rId4"/>
          <a:stretch>
            <a:fillRect/>
          </a:stretch>
        </p:blipFill>
        <p:spPr>
          <a:xfrm>
            <a:off x="4398755" y="4442239"/>
            <a:ext cx="2562225" cy="1162050"/>
          </a:xfrm>
          <a:prstGeom prst="rect">
            <a:avLst/>
          </a:prstGeom>
        </p:spPr>
      </p:pic>
    </p:spTree>
    <p:extLst>
      <p:ext uri="{BB962C8B-B14F-4D97-AF65-F5344CB8AC3E}">
        <p14:creationId xmlns:p14="http://schemas.microsoft.com/office/powerpoint/2010/main" val="17479524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423243-3AEE-456A-B53E-38A21AA055EE}"/>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Prawa Kirchhoffa – 1 prawo Kirchhoffa</a:t>
            </a:r>
          </a:p>
        </p:txBody>
      </p:sp>
      <p:pic>
        <p:nvPicPr>
          <p:cNvPr id="5" name="Obraz 4">
            <a:extLst>
              <a:ext uri="{FF2B5EF4-FFF2-40B4-BE49-F238E27FC236}">
                <a16:creationId xmlns:a16="http://schemas.microsoft.com/office/drawing/2014/main" id="{C4B7AA7B-CDC2-32E3-0999-AAFEBBD561E6}"/>
              </a:ext>
            </a:extLst>
          </p:cNvPr>
          <p:cNvPicPr>
            <a:picLocks noChangeAspect="1"/>
          </p:cNvPicPr>
          <p:nvPr/>
        </p:nvPicPr>
        <p:blipFill>
          <a:blip r:embed="rId2"/>
          <a:stretch>
            <a:fillRect/>
          </a:stretch>
        </p:blipFill>
        <p:spPr>
          <a:xfrm>
            <a:off x="518767" y="1823968"/>
            <a:ext cx="10553700" cy="4791075"/>
          </a:xfrm>
          <a:prstGeom prst="rect">
            <a:avLst/>
          </a:prstGeom>
        </p:spPr>
      </p:pic>
      <p:cxnSp>
        <p:nvCxnSpPr>
          <p:cNvPr id="7" name="Łącznik prosty ze strzałką 6">
            <a:extLst>
              <a:ext uri="{FF2B5EF4-FFF2-40B4-BE49-F238E27FC236}">
                <a16:creationId xmlns:a16="http://schemas.microsoft.com/office/drawing/2014/main" id="{44FD2386-0419-0191-5222-0848B48DB1A7}"/>
              </a:ext>
            </a:extLst>
          </p:cNvPr>
          <p:cNvCxnSpPr/>
          <p:nvPr/>
        </p:nvCxnSpPr>
        <p:spPr>
          <a:xfrm flipH="1">
            <a:off x="7496313" y="2146852"/>
            <a:ext cx="1152939" cy="7553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Łącznik prosty ze strzałką 8">
            <a:extLst>
              <a:ext uri="{FF2B5EF4-FFF2-40B4-BE49-F238E27FC236}">
                <a16:creationId xmlns:a16="http://schemas.microsoft.com/office/drawing/2014/main" id="{A186B666-394A-7F79-51C3-866F1D71C79C}"/>
              </a:ext>
            </a:extLst>
          </p:cNvPr>
          <p:cNvCxnSpPr/>
          <p:nvPr/>
        </p:nvCxnSpPr>
        <p:spPr>
          <a:xfrm flipH="1">
            <a:off x="2173357" y="2146852"/>
            <a:ext cx="6440556" cy="530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pole tekstowe 9">
            <a:extLst>
              <a:ext uri="{FF2B5EF4-FFF2-40B4-BE49-F238E27FC236}">
                <a16:creationId xmlns:a16="http://schemas.microsoft.com/office/drawing/2014/main" id="{63000BEA-18B6-74F9-4160-25AF2951A5CA}"/>
              </a:ext>
            </a:extLst>
          </p:cNvPr>
          <p:cNvSpPr txBox="1"/>
          <p:nvPr/>
        </p:nvSpPr>
        <p:spPr>
          <a:xfrm>
            <a:off x="8587408" y="1830529"/>
            <a:ext cx="2862470" cy="369332"/>
          </a:xfrm>
          <a:prstGeom prst="rect">
            <a:avLst/>
          </a:prstGeom>
          <a:noFill/>
        </p:spPr>
        <p:txBody>
          <a:bodyPr wrap="square" rtlCol="0">
            <a:spAutoFit/>
          </a:bodyPr>
          <a:lstStyle/>
          <a:p>
            <a:r>
              <a:rPr lang="pl-PL">
                <a:latin typeface="Times New Roman" panose="02020603050405020304" pitchFamily="18" charset="0"/>
                <a:cs typeface="Times New Roman" panose="02020603050405020304" pitchFamily="18" charset="0"/>
              </a:rPr>
              <a:t>Suma prądów F11 – F20</a:t>
            </a:r>
          </a:p>
        </p:txBody>
      </p:sp>
    </p:spTree>
    <p:extLst>
      <p:ext uri="{BB962C8B-B14F-4D97-AF65-F5344CB8AC3E}">
        <p14:creationId xmlns:p14="http://schemas.microsoft.com/office/powerpoint/2010/main" val="4191163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3E1ACC0-ED10-7A21-5F0D-997553D68906}"/>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prąd</a:t>
            </a:r>
          </a:p>
        </p:txBody>
      </p:sp>
      <p:sp>
        <p:nvSpPr>
          <p:cNvPr id="3" name="Symbol zastępczy zawartości 2">
            <a:extLst>
              <a:ext uri="{FF2B5EF4-FFF2-40B4-BE49-F238E27FC236}">
                <a16:creationId xmlns:a16="http://schemas.microsoft.com/office/drawing/2014/main" id="{2325E9AF-A029-338A-B1CE-83FC211F57D0}"/>
              </a:ext>
            </a:extLst>
          </p:cNvPr>
          <p:cNvSpPr>
            <a:spLocks noGrp="1"/>
          </p:cNvSpPr>
          <p:nvPr>
            <p:ph idx="1"/>
          </p:nvPr>
        </p:nvSpPr>
        <p:spPr>
          <a:xfrm>
            <a:off x="838200" y="1546087"/>
            <a:ext cx="10515600" cy="5119756"/>
          </a:xfrm>
        </p:spPr>
        <p:txBody>
          <a:bodyPr>
            <a:noAutofit/>
          </a:bodyPr>
          <a:lstStyle/>
          <a:p>
            <a:pPr marL="0" indent="0" algn="just">
              <a:buNone/>
            </a:pPr>
            <a:r>
              <a:rPr lang="pl-PL" sz="2400" dirty="0">
                <a:latin typeface="Times New Roman" panose="02020603050405020304" pitchFamily="18" charset="0"/>
                <a:cs typeface="Times New Roman" panose="02020603050405020304" pitchFamily="18" charset="0"/>
              </a:rPr>
              <a:t>Warunki istnienia prądu:</a:t>
            </a:r>
          </a:p>
          <a:p>
            <a:pPr marL="0" indent="0" algn="just">
              <a:buNone/>
            </a:pPr>
            <a:endParaRPr lang="pl-PL" sz="2400" b="1" dirty="0">
              <a:latin typeface="Times New Roman" panose="02020603050405020304" pitchFamily="18" charset="0"/>
              <a:cs typeface="Times New Roman" panose="02020603050405020304" pitchFamily="18" charset="0"/>
            </a:endParaRPr>
          </a:p>
          <a:p>
            <a:pPr lvl="1" algn="just"/>
            <a:r>
              <a:rPr lang="pl-PL" dirty="0">
                <a:latin typeface="Times New Roman" panose="02020603050405020304" pitchFamily="18" charset="0"/>
                <a:cs typeface="Times New Roman" panose="02020603050405020304" pitchFamily="18" charset="0"/>
              </a:rPr>
              <a:t>Źródło napięcia (np. bateria, zasilacz)</a:t>
            </a:r>
          </a:p>
          <a:p>
            <a:pPr lvl="1" algn="just"/>
            <a:r>
              <a:rPr lang="pl-PL" dirty="0">
                <a:latin typeface="Times New Roman" panose="02020603050405020304" pitchFamily="18" charset="0"/>
                <a:cs typeface="Times New Roman" panose="02020603050405020304" pitchFamily="18" charset="0"/>
              </a:rPr>
              <a:t>Zamknięty obwód elektryczny</a:t>
            </a:r>
          </a:p>
          <a:p>
            <a:pPr lvl="1" algn="just"/>
            <a:r>
              <a:rPr lang="pl-PL" dirty="0">
                <a:latin typeface="Times New Roman" panose="02020603050405020304" pitchFamily="18" charset="0"/>
                <a:cs typeface="Times New Roman" panose="02020603050405020304" pitchFamily="18" charset="0"/>
              </a:rPr>
              <a:t>Przewodnik umożliwiający ruch ładunków</a:t>
            </a:r>
          </a:p>
          <a:p>
            <a:pPr marL="457200" lvl="1" indent="0" algn="just">
              <a:buNone/>
            </a:pPr>
            <a:endParaRPr lang="pl-PL" dirty="0">
              <a:latin typeface="Times New Roman" panose="02020603050405020304" pitchFamily="18" charset="0"/>
              <a:cs typeface="Times New Roman" panose="02020603050405020304" pitchFamily="18" charset="0"/>
            </a:endParaRPr>
          </a:p>
          <a:p>
            <a:pPr marL="0" indent="0" algn="just">
              <a:buNone/>
            </a:pPr>
            <a:r>
              <a:rPr lang="pl-PL" sz="2400" dirty="0">
                <a:latin typeface="Times New Roman" panose="02020603050405020304" pitchFamily="18" charset="0"/>
                <a:cs typeface="Times New Roman" panose="02020603050405020304" pitchFamily="18" charset="0"/>
              </a:rPr>
              <a:t>Izolator elektryczny to materiał, który nie przewodzi prądu elektrycznego, ponieważ nie zawiera swobodnych elektronów, które mogłyby się poruszać pod wpływem pola elektrycznego.</a:t>
            </a:r>
          </a:p>
          <a:p>
            <a:pPr marL="0" indent="0" algn="just">
              <a:buNone/>
            </a:pPr>
            <a:endParaRPr lang="pl-PL" sz="2400" dirty="0">
              <a:latin typeface="Times New Roman" panose="02020603050405020304" pitchFamily="18" charset="0"/>
              <a:cs typeface="Times New Roman" panose="02020603050405020304" pitchFamily="18" charset="0"/>
            </a:endParaRPr>
          </a:p>
          <a:p>
            <a:pPr marL="0" indent="0" algn="just">
              <a:buNone/>
            </a:pPr>
            <a:r>
              <a:rPr lang="pl-PL" sz="2400" dirty="0">
                <a:latin typeface="Times New Roman" panose="02020603050405020304" pitchFamily="18" charset="0"/>
                <a:cs typeface="Times New Roman" panose="02020603050405020304" pitchFamily="18" charset="0"/>
              </a:rPr>
              <a:t>Źródło napięcia w ujęciu fizycznym to urządzenie, które wykonuje pracę nad ładunkami elektrycznymi, przemieszczając je z punktu o niższym potencjale do punktu o wyższym potencjale, wbrew naturalnemu kierunkowi ruchu ładunków.</a:t>
            </a:r>
          </a:p>
          <a:p>
            <a:pPr marL="0" indent="0" algn="just">
              <a:buNone/>
            </a:pPr>
            <a:endParaRPr lang="pl-PL" sz="2400" dirty="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87249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EB915D-E89F-60B6-5590-9EB9040ADD1B}"/>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Prawa Kirchhoffa – 2 prawo Kirchhoffa</a:t>
            </a:r>
          </a:p>
        </p:txBody>
      </p:sp>
      <p:sp>
        <p:nvSpPr>
          <p:cNvPr id="3" name="Symbol zastępczy zawartości 2">
            <a:extLst>
              <a:ext uri="{FF2B5EF4-FFF2-40B4-BE49-F238E27FC236}">
                <a16:creationId xmlns:a16="http://schemas.microsoft.com/office/drawing/2014/main" id="{F3F462DC-C230-09CA-4657-50C8AF4EE21A}"/>
              </a:ext>
            </a:extLst>
          </p:cNvPr>
          <p:cNvSpPr>
            <a:spLocks noGrp="1"/>
          </p:cNvSpPr>
          <p:nvPr>
            <p:ph idx="1"/>
          </p:nvPr>
        </p:nvSpPr>
        <p:spPr>
          <a:xfrm>
            <a:off x="838200" y="1825625"/>
            <a:ext cx="10515600" cy="946150"/>
          </a:xfrm>
        </p:spPr>
        <p:txBody>
          <a:bodyPr>
            <a:normAutofit/>
          </a:bodyPr>
          <a:lstStyle/>
          <a:p>
            <a:pPr marL="0" indent="0" algn="just">
              <a:buNone/>
            </a:pPr>
            <a:r>
              <a:rPr lang="pl-PL" sz="2400" dirty="0">
                <a:latin typeface="Times New Roman" panose="02020603050405020304" pitchFamily="18" charset="0"/>
                <a:cs typeface="Times New Roman" panose="02020603050405020304" pitchFamily="18" charset="0"/>
              </a:rPr>
              <a:t>W zamkniętym obwodzie suma spadków napięć równa jest sumie sił elektromotorycznych występujących w tym obwodzie.</a:t>
            </a:r>
          </a:p>
          <a:p>
            <a:pPr algn="just"/>
            <a:endParaRPr lang="pl-PL" sz="24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649AE8DE-A8E8-F12A-6BCA-B449969F51FF}"/>
              </a:ext>
            </a:extLst>
          </p:cNvPr>
          <p:cNvPicPr>
            <a:picLocks noChangeAspect="1"/>
          </p:cNvPicPr>
          <p:nvPr/>
        </p:nvPicPr>
        <p:blipFill>
          <a:blip r:embed="rId2"/>
          <a:stretch>
            <a:fillRect/>
          </a:stretch>
        </p:blipFill>
        <p:spPr>
          <a:xfrm>
            <a:off x="4691062" y="2862262"/>
            <a:ext cx="2809875" cy="1133475"/>
          </a:xfrm>
          <a:prstGeom prst="rect">
            <a:avLst/>
          </a:prstGeom>
        </p:spPr>
      </p:pic>
      <p:sp>
        <p:nvSpPr>
          <p:cNvPr id="6" name="pole tekstowe 5">
            <a:extLst>
              <a:ext uri="{FF2B5EF4-FFF2-40B4-BE49-F238E27FC236}">
                <a16:creationId xmlns:a16="http://schemas.microsoft.com/office/drawing/2014/main" id="{FCCFB136-E473-3FE8-A280-B7C9B1B760CA}"/>
              </a:ext>
            </a:extLst>
          </p:cNvPr>
          <p:cNvSpPr txBox="1"/>
          <p:nvPr/>
        </p:nvSpPr>
        <p:spPr>
          <a:xfrm>
            <a:off x="1295400" y="3857625"/>
            <a:ext cx="7637027" cy="1015663"/>
          </a:xfrm>
          <a:prstGeom prst="rect">
            <a:avLst/>
          </a:prstGeom>
          <a:noFill/>
        </p:spPr>
        <p:txBody>
          <a:bodyPr wrap="none" rtlCol="0">
            <a:spAutoFit/>
          </a:bodyPr>
          <a:lstStyle/>
          <a:p>
            <a:pPr algn="just"/>
            <a:r>
              <a:rPr lang="pl-PL" dirty="0">
                <a:latin typeface="Times New Roman" panose="02020603050405020304" pitchFamily="18" charset="0"/>
                <a:cs typeface="Times New Roman" panose="02020603050405020304" pitchFamily="18" charset="0"/>
              </a:rPr>
              <a:t>Gdzie:</a:t>
            </a:r>
          </a:p>
          <a:p>
            <a:pPr algn="just"/>
            <a:r>
              <a:rPr lang="pl-PL" dirty="0" err="1">
                <a:latin typeface="Times New Roman" panose="02020603050405020304" pitchFamily="18" charset="0"/>
                <a:cs typeface="Times New Roman" panose="02020603050405020304" pitchFamily="18" charset="0"/>
              </a:rPr>
              <a:t>Ui</a:t>
            </a:r>
            <a:r>
              <a:rPr lang="pl-PL" dirty="0">
                <a:latin typeface="Times New Roman" panose="02020603050405020304" pitchFamily="18" charset="0"/>
                <a:cs typeface="Times New Roman" panose="02020603050405020304" pitchFamily="18" charset="0"/>
              </a:rPr>
              <a:t> – spadek napięcia na kolejnym elemencie oczka obwodu</a:t>
            </a:r>
          </a:p>
          <a:p>
            <a:pPr algn="just"/>
            <a:r>
              <a:rPr lang="pl-PL" sz="2400" dirty="0" err="1">
                <a:latin typeface="Times New Roman" panose="02020603050405020304" pitchFamily="18" charset="0"/>
                <a:cs typeface="Times New Roman" panose="02020603050405020304" pitchFamily="18" charset="0"/>
              </a:rPr>
              <a:t>e</a:t>
            </a:r>
            <a:r>
              <a:rPr lang="pl-PL" sz="800" dirty="0" err="1">
                <a:latin typeface="Times New Roman" panose="02020603050405020304" pitchFamily="18" charset="0"/>
                <a:cs typeface="Times New Roman" panose="02020603050405020304" pitchFamily="18" charset="0"/>
              </a:rPr>
              <a:t>k</a:t>
            </a:r>
            <a:r>
              <a:rPr lang="pl-PL" sz="800" dirty="0">
                <a:latin typeface="Times New Roman" panose="02020603050405020304" pitchFamily="18" charset="0"/>
                <a:cs typeface="Times New Roman" panose="02020603050405020304" pitchFamily="18" charset="0"/>
              </a:rPr>
              <a:t> </a:t>
            </a:r>
            <a:r>
              <a:rPr lang="pl-PL" dirty="0">
                <a:latin typeface="Times New Roman" panose="02020603050405020304" pitchFamily="18" charset="0"/>
                <a:cs typeface="Times New Roman" panose="02020603050405020304" pitchFamily="18" charset="0"/>
              </a:rPr>
              <a:t>– siła elektromotoryczna kolejnego ze źródeł napięcia występującego w oczku</a:t>
            </a:r>
          </a:p>
        </p:txBody>
      </p:sp>
    </p:spTree>
    <p:extLst>
      <p:ext uri="{BB962C8B-B14F-4D97-AF65-F5344CB8AC3E}">
        <p14:creationId xmlns:p14="http://schemas.microsoft.com/office/powerpoint/2010/main" val="37319212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E3A2584-6D4B-9B55-F5B0-C126DDB0766D}"/>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Prawa Kirchhoffa – 2 prawo Kirchhoffa</a:t>
            </a:r>
          </a:p>
        </p:txBody>
      </p:sp>
      <p:pic>
        <p:nvPicPr>
          <p:cNvPr id="7" name="Obraz 6">
            <a:extLst>
              <a:ext uri="{FF2B5EF4-FFF2-40B4-BE49-F238E27FC236}">
                <a16:creationId xmlns:a16="http://schemas.microsoft.com/office/drawing/2014/main" id="{2C0ABE29-F45D-A762-6C75-B0410FCE4AE2}"/>
              </a:ext>
            </a:extLst>
          </p:cNvPr>
          <p:cNvPicPr>
            <a:picLocks noChangeAspect="1"/>
          </p:cNvPicPr>
          <p:nvPr/>
        </p:nvPicPr>
        <p:blipFill>
          <a:blip r:embed="rId2"/>
          <a:stretch>
            <a:fillRect/>
          </a:stretch>
        </p:blipFill>
        <p:spPr>
          <a:xfrm>
            <a:off x="3525216" y="1256058"/>
            <a:ext cx="4629150" cy="4133850"/>
          </a:xfrm>
          <a:prstGeom prst="rect">
            <a:avLst/>
          </a:prstGeom>
        </p:spPr>
      </p:pic>
      <p:sp>
        <p:nvSpPr>
          <p:cNvPr id="10" name="pole tekstowe 9">
            <a:extLst>
              <a:ext uri="{FF2B5EF4-FFF2-40B4-BE49-F238E27FC236}">
                <a16:creationId xmlns:a16="http://schemas.microsoft.com/office/drawing/2014/main" id="{0031BFBF-0BD5-9817-7492-5BB40D1CBAAA}"/>
              </a:ext>
            </a:extLst>
          </p:cNvPr>
          <p:cNvSpPr txBox="1"/>
          <p:nvPr/>
        </p:nvSpPr>
        <p:spPr>
          <a:xfrm>
            <a:off x="3983419" y="5669376"/>
            <a:ext cx="3079689" cy="646331"/>
          </a:xfrm>
          <a:prstGeom prst="rect">
            <a:avLst/>
          </a:prstGeom>
          <a:noFill/>
        </p:spPr>
        <p:txBody>
          <a:bodyPr wrap="none" rtlCol="0">
            <a:spAutoFit/>
          </a:bodyPr>
          <a:lstStyle/>
          <a:p>
            <a:r>
              <a:rPr lang="pl-PL" sz="3600" dirty="0">
                <a:latin typeface="Times New Roman" panose="02020603050405020304" pitchFamily="18" charset="0"/>
                <a:cs typeface="Times New Roman" panose="02020603050405020304" pitchFamily="18" charset="0"/>
              </a:rPr>
              <a:t>e</a:t>
            </a:r>
            <a:r>
              <a:rPr lang="pl-PL" sz="800" dirty="0">
                <a:latin typeface="Times New Roman" panose="02020603050405020304" pitchFamily="18" charset="0"/>
                <a:cs typeface="Times New Roman" panose="02020603050405020304" pitchFamily="18" charset="0"/>
              </a:rPr>
              <a:t>1 </a:t>
            </a:r>
            <a:r>
              <a:rPr lang="pl-PL" dirty="0">
                <a:latin typeface="Times New Roman" panose="02020603050405020304" pitchFamily="18" charset="0"/>
                <a:cs typeface="Times New Roman" panose="02020603050405020304" pitchFamily="18" charset="0"/>
              </a:rPr>
              <a:t>= U1+U2 = i2*R2 + i1*R1</a:t>
            </a:r>
            <a:r>
              <a:rPr lang="pl-PL" sz="8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p:txBody>
      </p:sp>
      <p:cxnSp>
        <p:nvCxnSpPr>
          <p:cNvPr id="12" name="Łącznik prosty ze strzałką 11">
            <a:extLst>
              <a:ext uri="{FF2B5EF4-FFF2-40B4-BE49-F238E27FC236}">
                <a16:creationId xmlns:a16="http://schemas.microsoft.com/office/drawing/2014/main" id="{DF066BE5-CE61-835D-FE35-925D3D376AB1}"/>
              </a:ext>
            </a:extLst>
          </p:cNvPr>
          <p:cNvCxnSpPr/>
          <p:nvPr/>
        </p:nvCxnSpPr>
        <p:spPr>
          <a:xfrm>
            <a:off x="5141843" y="2911061"/>
            <a:ext cx="122803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Łącznik prosty ze strzałką 13">
            <a:extLst>
              <a:ext uri="{FF2B5EF4-FFF2-40B4-BE49-F238E27FC236}">
                <a16:creationId xmlns:a16="http://schemas.microsoft.com/office/drawing/2014/main" id="{4566832C-84F7-3FB0-5975-DA8C20D76687}"/>
              </a:ext>
            </a:extLst>
          </p:cNvPr>
          <p:cNvCxnSpPr/>
          <p:nvPr/>
        </p:nvCxnSpPr>
        <p:spPr>
          <a:xfrm flipH="1">
            <a:off x="4991652" y="1965739"/>
            <a:ext cx="13782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pole tekstowe 14">
            <a:extLst>
              <a:ext uri="{FF2B5EF4-FFF2-40B4-BE49-F238E27FC236}">
                <a16:creationId xmlns:a16="http://schemas.microsoft.com/office/drawing/2014/main" id="{6B67E57B-AFAD-E272-34DA-400271F984C9}"/>
              </a:ext>
            </a:extLst>
          </p:cNvPr>
          <p:cNvSpPr txBox="1"/>
          <p:nvPr/>
        </p:nvSpPr>
        <p:spPr>
          <a:xfrm>
            <a:off x="5490817" y="2491758"/>
            <a:ext cx="465192"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U2</a:t>
            </a:r>
          </a:p>
        </p:txBody>
      </p:sp>
      <p:sp>
        <p:nvSpPr>
          <p:cNvPr id="16" name="pole tekstowe 15">
            <a:extLst>
              <a:ext uri="{FF2B5EF4-FFF2-40B4-BE49-F238E27FC236}">
                <a16:creationId xmlns:a16="http://schemas.microsoft.com/office/drawing/2014/main" id="{26247040-BE24-AE39-2F39-86A8AFF81503}"/>
              </a:ext>
            </a:extLst>
          </p:cNvPr>
          <p:cNvSpPr txBox="1"/>
          <p:nvPr/>
        </p:nvSpPr>
        <p:spPr>
          <a:xfrm>
            <a:off x="5523264" y="1978682"/>
            <a:ext cx="465192"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U1</a:t>
            </a:r>
          </a:p>
        </p:txBody>
      </p:sp>
    </p:spTree>
    <p:extLst>
      <p:ext uri="{BB962C8B-B14F-4D97-AF65-F5344CB8AC3E}">
        <p14:creationId xmlns:p14="http://schemas.microsoft.com/office/powerpoint/2010/main" val="702167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9BC70FE-E49A-A6FB-D4E3-244C4E458878}"/>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Prawa Kirchhoffa – zastosowanie w obliczeniach obwodów</a:t>
            </a:r>
          </a:p>
        </p:txBody>
      </p:sp>
      <p:pic>
        <p:nvPicPr>
          <p:cNvPr id="4" name="Obraz 3">
            <a:extLst>
              <a:ext uri="{FF2B5EF4-FFF2-40B4-BE49-F238E27FC236}">
                <a16:creationId xmlns:a16="http://schemas.microsoft.com/office/drawing/2014/main" id="{4E87D1FB-C675-06E0-5E5E-7DCA291DFDE2}"/>
              </a:ext>
            </a:extLst>
          </p:cNvPr>
          <p:cNvPicPr>
            <a:picLocks noChangeAspect="1"/>
          </p:cNvPicPr>
          <p:nvPr/>
        </p:nvPicPr>
        <p:blipFill>
          <a:blip r:embed="rId2"/>
          <a:stretch>
            <a:fillRect/>
          </a:stretch>
        </p:blipFill>
        <p:spPr>
          <a:xfrm>
            <a:off x="7372764" y="1490180"/>
            <a:ext cx="4629150" cy="4133850"/>
          </a:xfrm>
          <a:prstGeom prst="rect">
            <a:avLst/>
          </a:prstGeom>
        </p:spPr>
      </p:pic>
      <p:sp>
        <p:nvSpPr>
          <p:cNvPr id="5" name="pole tekstowe 4">
            <a:extLst>
              <a:ext uri="{FF2B5EF4-FFF2-40B4-BE49-F238E27FC236}">
                <a16:creationId xmlns:a16="http://schemas.microsoft.com/office/drawing/2014/main" id="{0D41D367-8393-F95B-4220-CE4375621A6F}"/>
              </a:ext>
            </a:extLst>
          </p:cNvPr>
          <p:cNvSpPr txBox="1"/>
          <p:nvPr/>
        </p:nvSpPr>
        <p:spPr>
          <a:xfrm>
            <a:off x="625060" y="3155160"/>
            <a:ext cx="3268869" cy="369332"/>
          </a:xfrm>
          <a:prstGeom prst="rect">
            <a:avLst/>
          </a:prstGeom>
          <a:noFill/>
        </p:spPr>
        <p:txBody>
          <a:bodyPr wrap="square" rtlCol="0">
            <a:spAutoFit/>
          </a:bodyPr>
          <a:lstStyle/>
          <a:p>
            <a:r>
              <a:rPr lang="pl-PL">
                <a:latin typeface="Times New Roman" panose="02020603050405020304" pitchFamily="18" charset="0"/>
                <a:cs typeface="Times New Roman" panose="02020603050405020304" pitchFamily="18" charset="0"/>
              </a:rPr>
              <a:t>II prawo Kirchhoffa</a:t>
            </a:r>
          </a:p>
        </p:txBody>
      </p:sp>
      <p:pic>
        <p:nvPicPr>
          <p:cNvPr id="7" name="Obraz 6">
            <a:extLst>
              <a:ext uri="{FF2B5EF4-FFF2-40B4-BE49-F238E27FC236}">
                <a16:creationId xmlns:a16="http://schemas.microsoft.com/office/drawing/2014/main" id="{34FD879F-168A-42EE-CAC6-40D99C97AB67}"/>
              </a:ext>
            </a:extLst>
          </p:cNvPr>
          <p:cNvPicPr>
            <a:picLocks noChangeAspect="1"/>
          </p:cNvPicPr>
          <p:nvPr/>
        </p:nvPicPr>
        <p:blipFill>
          <a:blip r:embed="rId3"/>
          <a:stretch>
            <a:fillRect/>
          </a:stretch>
        </p:blipFill>
        <p:spPr>
          <a:xfrm>
            <a:off x="472661" y="2377661"/>
            <a:ext cx="2705100" cy="609600"/>
          </a:xfrm>
          <a:prstGeom prst="rect">
            <a:avLst/>
          </a:prstGeom>
        </p:spPr>
      </p:pic>
      <p:sp>
        <p:nvSpPr>
          <p:cNvPr id="8" name="pole tekstowe 7">
            <a:extLst>
              <a:ext uri="{FF2B5EF4-FFF2-40B4-BE49-F238E27FC236}">
                <a16:creationId xmlns:a16="http://schemas.microsoft.com/office/drawing/2014/main" id="{6590BDFD-00A5-77D0-A50E-47BA7A817D8D}"/>
              </a:ext>
            </a:extLst>
          </p:cNvPr>
          <p:cNvSpPr txBox="1"/>
          <p:nvPr/>
        </p:nvSpPr>
        <p:spPr>
          <a:xfrm>
            <a:off x="625061" y="2091635"/>
            <a:ext cx="3268869" cy="369332"/>
          </a:xfrm>
          <a:prstGeom prst="rect">
            <a:avLst/>
          </a:prstGeom>
          <a:noFill/>
        </p:spPr>
        <p:txBody>
          <a:bodyPr wrap="square" rtlCol="0">
            <a:spAutoFit/>
          </a:bodyPr>
          <a:lstStyle/>
          <a:p>
            <a:r>
              <a:rPr lang="pl-PL">
                <a:latin typeface="Times New Roman" panose="02020603050405020304" pitchFamily="18" charset="0"/>
                <a:cs typeface="Times New Roman" panose="02020603050405020304" pitchFamily="18" charset="0"/>
              </a:rPr>
              <a:t>I prawo Kirchhoffa</a:t>
            </a:r>
          </a:p>
        </p:txBody>
      </p:sp>
      <p:pic>
        <p:nvPicPr>
          <p:cNvPr id="10" name="Obraz 9">
            <a:extLst>
              <a:ext uri="{FF2B5EF4-FFF2-40B4-BE49-F238E27FC236}">
                <a16:creationId xmlns:a16="http://schemas.microsoft.com/office/drawing/2014/main" id="{312CFC78-0CAE-DA8D-90E0-C0259610A7C7}"/>
              </a:ext>
            </a:extLst>
          </p:cNvPr>
          <p:cNvPicPr>
            <a:picLocks noChangeAspect="1"/>
          </p:cNvPicPr>
          <p:nvPr/>
        </p:nvPicPr>
        <p:blipFill>
          <a:blip r:embed="rId4"/>
          <a:stretch>
            <a:fillRect/>
          </a:stretch>
        </p:blipFill>
        <p:spPr>
          <a:xfrm>
            <a:off x="472661" y="3557105"/>
            <a:ext cx="4981575" cy="1123950"/>
          </a:xfrm>
          <a:prstGeom prst="rect">
            <a:avLst/>
          </a:prstGeom>
        </p:spPr>
      </p:pic>
      <p:sp>
        <p:nvSpPr>
          <p:cNvPr id="11" name="pole tekstowe 10">
            <a:extLst>
              <a:ext uri="{FF2B5EF4-FFF2-40B4-BE49-F238E27FC236}">
                <a16:creationId xmlns:a16="http://schemas.microsoft.com/office/drawing/2014/main" id="{6F86C1D6-D3E1-56AF-692E-737D38D923FD}"/>
              </a:ext>
            </a:extLst>
          </p:cNvPr>
          <p:cNvSpPr txBox="1"/>
          <p:nvPr/>
        </p:nvSpPr>
        <p:spPr>
          <a:xfrm>
            <a:off x="625059" y="4853678"/>
            <a:ext cx="3268869" cy="369332"/>
          </a:xfrm>
          <a:prstGeom prst="rect">
            <a:avLst/>
          </a:prstGeom>
          <a:noFill/>
        </p:spPr>
        <p:txBody>
          <a:bodyPr wrap="square" rtlCol="0">
            <a:spAutoFit/>
          </a:bodyPr>
          <a:lstStyle/>
          <a:p>
            <a:r>
              <a:rPr lang="pl-PL">
                <a:latin typeface="Times New Roman" panose="02020603050405020304" pitchFamily="18" charset="0"/>
                <a:cs typeface="Times New Roman" panose="02020603050405020304" pitchFamily="18" charset="0"/>
              </a:rPr>
              <a:t>Tworzy to układ równań:</a:t>
            </a:r>
          </a:p>
        </p:txBody>
      </p:sp>
      <p:pic>
        <p:nvPicPr>
          <p:cNvPr id="14" name="Obraz 13">
            <a:extLst>
              <a:ext uri="{FF2B5EF4-FFF2-40B4-BE49-F238E27FC236}">
                <a16:creationId xmlns:a16="http://schemas.microsoft.com/office/drawing/2014/main" id="{3AC0E633-0B4B-2D83-3A5D-11268040CE9A}"/>
              </a:ext>
            </a:extLst>
          </p:cNvPr>
          <p:cNvPicPr>
            <a:picLocks noChangeAspect="1"/>
          </p:cNvPicPr>
          <p:nvPr/>
        </p:nvPicPr>
        <p:blipFill>
          <a:blip r:embed="rId5"/>
          <a:stretch>
            <a:fillRect/>
          </a:stretch>
        </p:blipFill>
        <p:spPr>
          <a:xfrm>
            <a:off x="472661" y="5250899"/>
            <a:ext cx="5049078" cy="1531066"/>
          </a:xfrm>
          <a:prstGeom prst="rect">
            <a:avLst/>
          </a:prstGeom>
        </p:spPr>
      </p:pic>
      <p:sp>
        <p:nvSpPr>
          <p:cNvPr id="15" name="pole tekstowe 14">
            <a:extLst>
              <a:ext uri="{FF2B5EF4-FFF2-40B4-BE49-F238E27FC236}">
                <a16:creationId xmlns:a16="http://schemas.microsoft.com/office/drawing/2014/main" id="{0F937A1D-7F77-048A-AEC8-8DC6339F76E0}"/>
              </a:ext>
            </a:extLst>
          </p:cNvPr>
          <p:cNvSpPr txBox="1"/>
          <p:nvPr/>
        </p:nvSpPr>
        <p:spPr>
          <a:xfrm>
            <a:off x="6096000" y="5972313"/>
            <a:ext cx="5935215" cy="646331"/>
          </a:xfrm>
          <a:prstGeom prst="rect">
            <a:avLst/>
          </a:prstGeom>
          <a:noFill/>
        </p:spPr>
        <p:txBody>
          <a:bodyPr wrap="none" rtlCol="0">
            <a:spAutoFit/>
          </a:bodyPr>
          <a:lstStyle/>
          <a:p>
            <a:pPr algn="just"/>
            <a:r>
              <a:rPr lang="pl-PL" dirty="0">
                <a:latin typeface="Times New Roman" panose="02020603050405020304" pitchFamily="18" charset="0"/>
                <a:cs typeface="Times New Roman" panose="02020603050405020304" pitchFamily="18" charset="0"/>
              </a:rPr>
              <a:t>Skorzystaliśmy z praw Kirchhoffa, ale także z prawa Ohma,</a:t>
            </a:r>
          </a:p>
          <a:p>
            <a:pPr algn="just"/>
            <a:r>
              <a:rPr lang="pl-PL" dirty="0">
                <a:latin typeface="Times New Roman" panose="02020603050405020304" pitchFamily="18" charset="0"/>
                <a:cs typeface="Times New Roman" panose="02020603050405020304" pitchFamily="18" charset="0"/>
              </a:rPr>
              <a:t>Wprowadźmy je zatem do naszych rozważań w pełni</a:t>
            </a:r>
          </a:p>
        </p:txBody>
      </p:sp>
    </p:spTree>
    <p:extLst>
      <p:ext uri="{BB962C8B-B14F-4D97-AF65-F5344CB8AC3E}">
        <p14:creationId xmlns:p14="http://schemas.microsoft.com/office/powerpoint/2010/main" val="38774513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0A68F0-7787-30E7-9132-7C4467202230}"/>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Prawo Ohma</a:t>
            </a:r>
          </a:p>
        </p:txBody>
      </p:sp>
      <p:sp>
        <p:nvSpPr>
          <p:cNvPr id="3" name="Symbol zastępczy zawartości 2">
            <a:extLst>
              <a:ext uri="{FF2B5EF4-FFF2-40B4-BE49-F238E27FC236}">
                <a16:creationId xmlns:a16="http://schemas.microsoft.com/office/drawing/2014/main" id="{9A8DAE3C-E10D-FE26-F9EA-72D7F6718247}"/>
              </a:ext>
            </a:extLst>
          </p:cNvPr>
          <p:cNvSpPr>
            <a:spLocks noGrp="1"/>
          </p:cNvSpPr>
          <p:nvPr>
            <p:ph idx="1"/>
          </p:nvPr>
        </p:nvSpPr>
        <p:spPr>
          <a:xfrm>
            <a:off x="838200" y="1825625"/>
            <a:ext cx="10515600" cy="1325563"/>
          </a:xfrm>
        </p:spPr>
        <p:txBody>
          <a:bodyPr/>
          <a:lstStyle/>
          <a:p>
            <a:pPr marL="0" indent="0">
              <a:buNone/>
            </a:pPr>
            <a:r>
              <a:rPr lang="pl-PL">
                <a:latin typeface="Times New Roman" panose="02020603050405020304" pitchFamily="18" charset="0"/>
                <a:cs typeface="Times New Roman" panose="02020603050405020304" pitchFamily="18" charset="0"/>
              </a:rPr>
              <a:t>Prawo Ohma – prawo fizyki głoszące proporcjonalność natężenia prądu płynącego przez przewodnik do napięcia panującego między końcami przewodnika.</a:t>
            </a:r>
          </a:p>
        </p:txBody>
      </p:sp>
      <p:pic>
        <p:nvPicPr>
          <p:cNvPr id="5" name="Obraz 4">
            <a:extLst>
              <a:ext uri="{FF2B5EF4-FFF2-40B4-BE49-F238E27FC236}">
                <a16:creationId xmlns:a16="http://schemas.microsoft.com/office/drawing/2014/main" id="{B9E7425B-0021-0587-F087-15EAC3CA2C9A}"/>
              </a:ext>
            </a:extLst>
          </p:cNvPr>
          <p:cNvPicPr>
            <a:picLocks noChangeAspect="1"/>
          </p:cNvPicPr>
          <p:nvPr/>
        </p:nvPicPr>
        <p:blipFill>
          <a:blip r:embed="rId2"/>
          <a:stretch>
            <a:fillRect/>
          </a:stretch>
        </p:blipFill>
        <p:spPr>
          <a:xfrm>
            <a:off x="913296" y="3198191"/>
            <a:ext cx="2678472" cy="3189010"/>
          </a:xfrm>
          <a:prstGeom prst="rect">
            <a:avLst/>
          </a:prstGeom>
        </p:spPr>
      </p:pic>
      <p:pic>
        <p:nvPicPr>
          <p:cNvPr id="7" name="Obraz 6">
            <a:extLst>
              <a:ext uri="{FF2B5EF4-FFF2-40B4-BE49-F238E27FC236}">
                <a16:creationId xmlns:a16="http://schemas.microsoft.com/office/drawing/2014/main" id="{7F2C6236-8751-BFD6-1AD8-85365216E7FE}"/>
              </a:ext>
            </a:extLst>
          </p:cNvPr>
          <p:cNvPicPr>
            <a:picLocks noChangeAspect="1"/>
          </p:cNvPicPr>
          <p:nvPr/>
        </p:nvPicPr>
        <p:blipFill>
          <a:blip r:embed="rId3"/>
          <a:stretch>
            <a:fillRect/>
          </a:stretch>
        </p:blipFill>
        <p:spPr>
          <a:xfrm>
            <a:off x="5310187" y="3286125"/>
            <a:ext cx="1571625" cy="600075"/>
          </a:xfrm>
          <a:prstGeom prst="rect">
            <a:avLst/>
          </a:prstGeom>
        </p:spPr>
      </p:pic>
      <p:sp>
        <p:nvSpPr>
          <p:cNvPr id="8" name="pole tekstowe 7">
            <a:extLst>
              <a:ext uri="{FF2B5EF4-FFF2-40B4-BE49-F238E27FC236}">
                <a16:creationId xmlns:a16="http://schemas.microsoft.com/office/drawing/2014/main" id="{68E38413-1E26-709F-C106-004FEE44AD7E}"/>
              </a:ext>
            </a:extLst>
          </p:cNvPr>
          <p:cNvSpPr txBox="1"/>
          <p:nvPr/>
        </p:nvSpPr>
        <p:spPr>
          <a:xfrm>
            <a:off x="5278783" y="4293704"/>
            <a:ext cx="2531462" cy="369332"/>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Dla prądu przemiennego:</a:t>
            </a:r>
          </a:p>
        </p:txBody>
      </p:sp>
      <p:pic>
        <p:nvPicPr>
          <p:cNvPr id="10" name="Obraz 9">
            <a:extLst>
              <a:ext uri="{FF2B5EF4-FFF2-40B4-BE49-F238E27FC236}">
                <a16:creationId xmlns:a16="http://schemas.microsoft.com/office/drawing/2014/main" id="{EC956C7E-CBEC-7DDF-774A-7424EBC7D2DA}"/>
              </a:ext>
            </a:extLst>
          </p:cNvPr>
          <p:cNvPicPr>
            <a:picLocks noChangeAspect="1"/>
          </p:cNvPicPr>
          <p:nvPr/>
        </p:nvPicPr>
        <p:blipFill>
          <a:blip r:embed="rId4"/>
          <a:stretch>
            <a:fillRect/>
          </a:stretch>
        </p:blipFill>
        <p:spPr>
          <a:xfrm>
            <a:off x="4863985" y="4828623"/>
            <a:ext cx="3505200" cy="628650"/>
          </a:xfrm>
          <a:prstGeom prst="rect">
            <a:avLst/>
          </a:prstGeom>
        </p:spPr>
      </p:pic>
    </p:spTree>
    <p:extLst>
      <p:ext uri="{BB962C8B-B14F-4D97-AF65-F5344CB8AC3E}">
        <p14:creationId xmlns:p14="http://schemas.microsoft.com/office/powerpoint/2010/main" val="32581907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2FE8CD-3AAC-25BB-75AB-4C0ADD57951B}"/>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w analizie obwodowej schemat obwodu</a:t>
            </a:r>
          </a:p>
        </p:txBody>
      </p:sp>
      <p:pic>
        <p:nvPicPr>
          <p:cNvPr id="5" name="Obraz 4">
            <a:extLst>
              <a:ext uri="{FF2B5EF4-FFF2-40B4-BE49-F238E27FC236}">
                <a16:creationId xmlns:a16="http://schemas.microsoft.com/office/drawing/2014/main" id="{00867B9E-B68A-2CF6-C48C-76FF6F25EA40}"/>
              </a:ext>
            </a:extLst>
          </p:cNvPr>
          <p:cNvPicPr>
            <a:picLocks noChangeAspect="1"/>
          </p:cNvPicPr>
          <p:nvPr/>
        </p:nvPicPr>
        <p:blipFill>
          <a:blip r:embed="rId2"/>
          <a:stretch>
            <a:fillRect/>
          </a:stretch>
        </p:blipFill>
        <p:spPr>
          <a:xfrm>
            <a:off x="242695" y="1541670"/>
            <a:ext cx="3101613" cy="5121965"/>
          </a:xfrm>
          <a:prstGeom prst="rect">
            <a:avLst/>
          </a:prstGeom>
        </p:spPr>
      </p:pic>
      <p:pic>
        <p:nvPicPr>
          <p:cNvPr id="6" name="Obraz 5" descr="Obraz zawierający tekst, książka, Grafika, Czcionka&#10;&#10;Zawartość wygenerowana przez sztuczną inteligencję może być niepoprawna.">
            <a:extLst>
              <a:ext uri="{FF2B5EF4-FFF2-40B4-BE49-F238E27FC236}">
                <a16:creationId xmlns:a16="http://schemas.microsoft.com/office/drawing/2014/main" id="{C8CC3601-7324-8024-B40F-CC2CC44BA8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104006" y="4679397"/>
            <a:ext cx="2308087" cy="1731065"/>
          </a:xfrm>
          <a:prstGeom prst="rect">
            <a:avLst/>
          </a:prstGeom>
        </p:spPr>
      </p:pic>
      <p:pic>
        <p:nvPicPr>
          <p:cNvPr id="10" name="Obraz 9">
            <a:extLst>
              <a:ext uri="{FF2B5EF4-FFF2-40B4-BE49-F238E27FC236}">
                <a16:creationId xmlns:a16="http://schemas.microsoft.com/office/drawing/2014/main" id="{F4A7F372-D7D0-050E-1D96-55F057B9B6B5}"/>
              </a:ext>
            </a:extLst>
          </p:cNvPr>
          <p:cNvPicPr>
            <a:picLocks noChangeAspect="1"/>
          </p:cNvPicPr>
          <p:nvPr/>
        </p:nvPicPr>
        <p:blipFill>
          <a:blip r:embed="rId4"/>
          <a:stretch>
            <a:fillRect/>
          </a:stretch>
        </p:blipFill>
        <p:spPr>
          <a:xfrm>
            <a:off x="5936974" y="2563859"/>
            <a:ext cx="5416826" cy="3226604"/>
          </a:xfrm>
          <a:prstGeom prst="rect">
            <a:avLst/>
          </a:prstGeom>
        </p:spPr>
      </p:pic>
      <p:sp>
        <p:nvSpPr>
          <p:cNvPr id="12" name="pole tekstowe 11">
            <a:extLst>
              <a:ext uri="{FF2B5EF4-FFF2-40B4-BE49-F238E27FC236}">
                <a16:creationId xmlns:a16="http://schemas.microsoft.com/office/drawing/2014/main" id="{2DBC9885-B80B-96BC-3869-66E57A759DC3}"/>
              </a:ext>
            </a:extLst>
          </p:cNvPr>
          <p:cNvSpPr txBox="1"/>
          <p:nvPr/>
        </p:nvSpPr>
        <p:spPr>
          <a:xfrm>
            <a:off x="5936972" y="6231265"/>
            <a:ext cx="5416825" cy="307777"/>
          </a:xfrm>
          <a:prstGeom prst="rect">
            <a:avLst/>
          </a:prstGeom>
          <a:noFill/>
        </p:spPr>
        <p:txBody>
          <a:bodyPr wrap="square">
            <a:spAutoFit/>
          </a:bodyPr>
          <a:lstStyle/>
          <a:p>
            <a:r>
              <a:rPr lang="pl-PL" sz="1400" dirty="0">
                <a:latin typeface="Times New Roman" panose="02020603050405020304" pitchFamily="18" charset="0"/>
                <a:cs typeface="Times New Roman" panose="02020603050405020304" pitchFamily="18" charset="0"/>
              </a:rPr>
              <a:t>Źródło: https://kursy.ilimi.pl/product/prad-przemienny-teoria-obwodow/</a:t>
            </a:r>
          </a:p>
        </p:txBody>
      </p:sp>
    </p:spTree>
    <p:extLst>
      <p:ext uri="{BB962C8B-B14F-4D97-AF65-F5344CB8AC3E}">
        <p14:creationId xmlns:p14="http://schemas.microsoft.com/office/powerpoint/2010/main" val="24210366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1DC9-FDDA-517D-A78E-604A8A4ECC54}"/>
              </a:ext>
            </a:extLst>
          </p:cNvPr>
          <p:cNvSpPr>
            <a:spLocks noGrp="1"/>
          </p:cNvSpPr>
          <p:nvPr>
            <p:ph type="title"/>
          </p:nvPr>
        </p:nvSpPr>
        <p:spPr/>
        <p:txBody>
          <a:bodyPr>
            <a:normAutofit fontScale="90000"/>
          </a:bodyPr>
          <a:lstStyle/>
          <a:p>
            <a:pPr algn="ctr"/>
            <a:r>
              <a:rPr lang="pl-PL" dirty="0">
                <a:latin typeface="Times New Roman" panose="02020603050405020304" pitchFamily="18" charset="0"/>
                <a:cs typeface="Times New Roman" panose="02020603050405020304" pitchFamily="18" charset="0"/>
              </a:rPr>
              <a:t>Symbole i schematy elektryczne – schemat rozmieszczenia punktów instalacji elektrycznej</a:t>
            </a:r>
          </a:p>
        </p:txBody>
      </p:sp>
      <p:pic>
        <p:nvPicPr>
          <p:cNvPr id="5" name="Obraz 4">
            <a:extLst>
              <a:ext uri="{FF2B5EF4-FFF2-40B4-BE49-F238E27FC236}">
                <a16:creationId xmlns:a16="http://schemas.microsoft.com/office/drawing/2014/main" id="{DE1D8EDA-B6D3-030A-9DCA-E570F8BAEF60}"/>
              </a:ext>
            </a:extLst>
          </p:cNvPr>
          <p:cNvPicPr>
            <a:picLocks noChangeAspect="1"/>
          </p:cNvPicPr>
          <p:nvPr/>
        </p:nvPicPr>
        <p:blipFill>
          <a:blip r:embed="rId2"/>
          <a:stretch>
            <a:fillRect/>
          </a:stretch>
        </p:blipFill>
        <p:spPr>
          <a:xfrm>
            <a:off x="238539" y="2198367"/>
            <a:ext cx="5900029" cy="4478520"/>
          </a:xfrm>
          <a:prstGeom prst="rect">
            <a:avLst/>
          </a:prstGeom>
        </p:spPr>
      </p:pic>
      <p:pic>
        <p:nvPicPr>
          <p:cNvPr id="9" name="Obraz 8">
            <a:extLst>
              <a:ext uri="{FF2B5EF4-FFF2-40B4-BE49-F238E27FC236}">
                <a16:creationId xmlns:a16="http://schemas.microsoft.com/office/drawing/2014/main" id="{F3B754E9-28F3-141C-D8BE-ECAEF09E26A2}"/>
              </a:ext>
            </a:extLst>
          </p:cNvPr>
          <p:cNvPicPr>
            <a:picLocks noChangeAspect="1"/>
          </p:cNvPicPr>
          <p:nvPr/>
        </p:nvPicPr>
        <p:blipFill>
          <a:blip r:embed="rId3"/>
          <a:stretch>
            <a:fillRect/>
          </a:stretch>
        </p:blipFill>
        <p:spPr>
          <a:xfrm>
            <a:off x="6272695" y="2050562"/>
            <a:ext cx="5230508" cy="3960242"/>
          </a:xfrm>
          <a:prstGeom prst="rect">
            <a:avLst/>
          </a:prstGeom>
        </p:spPr>
      </p:pic>
      <p:sp>
        <p:nvSpPr>
          <p:cNvPr id="11" name="pole tekstowe 10">
            <a:extLst>
              <a:ext uri="{FF2B5EF4-FFF2-40B4-BE49-F238E27FC236}">
                <a16:creationId xmlns:a16="http://schemas.microsoft.com/office/drawing/2014/main" id="{1B7A1167-A84C-026D-784C-C4E2818ACB06}"/>
              </a:ext>
            </a:extLst>
          </p:cNvPr>
          <p:cNvSpPr txBox="1"/>
          <p:nvPr/>
        </p:nvSpPr>
        <p:spPr>
          <a:xfrm>
            <a:off x="6272695" y="6370678"/>
            <a:ext cx="6096000" cy="33855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a:t>
            </a:r>
            <a:r>
              <a:rPr lang="pl-PL" sz="800">
                <a:latin typeface="Times New Roman" panose="02020603050405020304" pitchFamily="18" charset="0"/>
                <a:cs typeface="Times New Roman" panose="02020603050405020304" pitchFamily="18" charset="0"/>
                <a:hlinkClick r:id="rId4"/>
              </a:rPr>
              <a:t>https://agel-elektryka.pl/elektryk-krakow/instalacje-elektryczne-wykonanie-okablowania.html</a:t>
            </a:r>
            <a:endParaRPr lang="pl-PL" sz="800">
              <a:latin typeface="Times New Roman" panose="02020603050405020304" pitchFamily="18" charset="0"/>
              <a:cs typeface="Times New Roman" panose="02020603050405020304" pitchFamily="18" charset="0"/>
            </a:endParaRPr>
          </a:p>
          <a:p>
            <a:r>
              <a:rPr lang="pl-PL" sz="800">
                <a:latin typeface="Times New Roman" panose="02020603050405020304" pitchFamily="18" charset="0"/>
                <a:cs typeface="Times New Roman" panose="02020603050405020304" pitchFamily="18" charset="0"/>
              </a:rPr>
              <a:t>https://portalelektryka.pl/akademia-elektryka/symbole-ktore-musisz-znac-zaczynajac-przygode-z-elektryka-3646.html</a:t>
            </a:r>
          </a:p>
        </p:txBody>
      </p:sp>
    </p:spTree>
    <p:extLst>
      <p:ext uri="{BB962C8B-B14F-4D97-AF65-F5344CB8AC3E}">
        <p14:creationId xmlns:p14="http://schemas.microsoft.com/office/powerpoint/2010/main" val="35194666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F0CCD5-83D8-BE80-A0A9-E65B9FB4B133}"/>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schemat jednokreskowy</a:t>
            </a:r>
          </a:p>
        </p:txBody>
      </p:sp>
      <p:pic>
        <p:nvPicPr>
          <p:cNvPr id="5" name="Obraz 4">
            <a:extLst>
              <a:ext uri="{FF2B5EF4-FFF2-40B4-BE49-F238E27FC236}">
                <a16:creationId xmlns:a16="http://schemas.microsoft.com/office/drawing/2014/main" id="{E9846537-339C-B229-5B12-1DA6A0C9009B}"/>
              </a:ext>
            </a:extLst>
          </p:cNvPr>
          <p:cNvPicPr>
            <a:picLocks noChangeAspect="1"/>
          </p:cNvPicPr>
          <p:nvPr/>
        </p:nvPicPr>
        <p:blipFill>
          <a:blip r:embed="rId2"/>
          <a:stretch>
            <a:fillRect/>
          </a:stretch>
        </p:blipFill>
        <p:spPr>
          <a:xfrm>
            <a:off x="171218" y="1951907"/>
            <a:ext cx="5924782" cy="4846952"/>
          </a:xfrm>
          <a:prstGeom prst="rect">
            <a:avLst/>
          </a:prstGeom>
        </p:spPr>
      </p:pic>
      <p:sp>
        <p:nvSpPr>
          <p:cNvPr id="6" name="Uśmiechnięta buźka 5">
            <a:extLst>
              <a:ext uri="{FF2B5EF4-FFF2-40B4-BE49-F238E27FC236}">
                <a16:creationId xmlns:a16="http://schemas.microsoft.com/office/drawing/2014/main" id="{74847459-B61C-CD2C-0A1E-14D01B363BFC}"/>
              </a:ext>
            </a:extLst>
          </p:cNvPr>
          <p:cNvSpPr/>
          <p:nvPr/>
        </p:nvSpPr>
        <p:spPr>
          <a:xfrm>
            <a:off x="2151797" y="2151797"/>
            <a:ext cx="509516" cy="545910"/>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latin typeface="Times New Roman" panose="02020603050405020304" pitchFamily="18" charset="0"/>
              <a:cs typeface="Times New Roman" panose="02020603050405020304" pitchFamily="18" charset="0"/>
            </a:endParaRPr>
          </a:p>
        </p:txBody>
      </p:sp>
      <p:pic>
        <p:nvPicPr>
          <p:cNvPr id="8" name="Obraz 7">
            <a:extLst>
              <a:ext uri="{FF2B5EF4-FFF2-40B4-BE49-F238E27FC236}">
                <a16:creationId xmlns:a16="http://schemas.microsoft.com/office/drawing/2014/main" id="{E19B8A0C-3642-1E05-9690-AA7255ACC481}"/>
              </a:ext>
            </a:extLst>
          </p:cNvPr>
          <p:cNvPicPr>
            <a:picLocks noChangeAspect="1"/>
          </p:cNvPicPr>
          <p:nvPr/>
        </p:nvPicPr>
        <p:blipFill>
          <a:blip r:embed="rId3"/>
          <a:stretch>
            <a:fillRect/>
          </a:stretch>
        </p:blipFill>
        <p:spPr>
          <a:xfrm>
            <a:off x="6096000" y="2997958"/>
            <a:ext cx="5786862" cy="3028595"/>
          </a:xfrm>
          <a:prstGeom prst="rect">
            <a:avLst/>
          </a:prstGeom>
        </p:spPr>
      </p:pic>
    </p:spTree>
    <p:extLst>
      <p:ext uri="{BB962C8B-B14F-4D97-AF65-F5344CB8AC3E}">
        <p14:creationId xmlns:p14="http://schemas.microsoft.com/office/powerpoint/2010/main" val="7076836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A52B448-1779-8A0F-D799-1065441EF99E}"/>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schemat poglądowy</a:t>
            </a:r>
          </a:p>
        </p:txBody>
      </p:sp>
      <p:sp>
        <p:nvSpPr>
          <p:cNvPr id="5" name="pole tekstowe 4">
            <a:extLst>
              <a:ext uri="{FF2B5EF4-FFF2-40B4-BE49-F238E27FC236}">
                <a16:creationId xmlns:a16="http://schemas.microsoft.com/office/drawing/2014/main" id="{ABCF20ED-3A31-0715-9967-4603BAE3F0A7}"/>
              </a:ext>
            </a:extLst>
          </p:cNvPr>
          <p:cNvSpPr txBox="1"/>
          <p:nvPr/>
        </p:nvSpPr>
        <p:spPr>
          <a:xfrm>
            <a:off x="8984973" y="6642556"/>
            <a:ext cx="3101009"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https://strefaie.pl/typy-schematow-wg-normy-iec-81346/</a:t>
            </a:r>
          </a:p>
        </p:txBody>
      </p:sp>
      <p:pic>
        <p:nvPicPr>
          <p:cNvPr id="3074" name="Picture 2">
            <a:extLst>
              <a:ext uri="{FF2B5EF4-FFF2-40B4-BE49-F238E27FC236}">
                <a16:creationId xmlns:a16="http://schemas.microsoft.com/office/drawing/2014/main" id="{66A4D6BD-5D1C-61BE-1CC9-3090FEE11F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122" y="2132936"/>
            <a:ext cx="6104836" cy="4256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3387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E0C7DE-2DB5-4CB2-B62D-001D7D5CE50C}"/>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schemat poglądowy</a:t>
            </a:r>
          </a:p>
        </p:txBody>
      </p:sp>
      <p:pic>
        <p:nvPicPr>
          <p:cNvPr id="4" name="Obraz 3">
            <a:extLst>
              <a:ext uri="{FF2B5EF4-FFF2-40B4-BE49-F238E27FC236}">
                <a16:creationId xmlns:a16="http://schemas.microsoft.com/office/drawing/2014/main" id="{45DCDAC1-502C-A3F5-E11C-9EC1F9FEF353}"/>
              </a:ext>
            </a:extLst>
          </p:cNvPr>
          <p:cNvPicPr>
            <a:picLocks noChangeAspect="1"/>
          </p:cNvPicPr>
          <p:nvPr/>
        </p:nvPicPr>
        <p:blipFill>
          <a:blip r:embed="rId2"/>
          <a:stretch>
            <a:fillRect/>
          </a:stretch>
        </p:blipFill>
        <p:spPr>
          <a:xfrm>
            <a:off x="547837" y="2148343"/>
            <a:ext cx="4628145" cy="3320387"/>
          </a:xfrm>
          <a:prstGeom prst="rect">
            <a:avLst/>
          </a:prstGeom>
        </p:spPr>
      </p:pic>
      <p:sp>
        <p:nvSpPr>
          <p:cNvPr id="6" name="pole tekstowe 5">
            <a:extLst>
              <a:ext uri="{FF2B5EF4-FFF2-40B4-BE49-F238E27FC236}">
                <a16:creationId xmlns:a16="http://schemas.microsoft.com/office/drawing/2014/main" id="{B7621231-2517-83A8-F10C-D4FEC69B7F21}"/>
              </a:ext>
            </a:extLst>
          </p:cNvPr>
          <p:cNvSpPr txBox="1"/>
          <p:nvPr/>
        </p:nvSpPr>
        <p:spPr>
          <a:xfrm>
            <a:off x="5424557" y="1690688"/>
            <a:ext cx="5853043" cy="4378122"/>
          </a:xfrm>
          <a:prstGeom prst="rect">
            <a:avLst/>
          </a:prstGeom>
          <a:noFill/>
        </p:spPr>
        <p:txBody>
          <a:bodyPr wrap="square">
            <a:spAutoFit/>
          </a:bodyPr>
          <a:lstStyle/>
          <a:p>
            <a:pPr algn="l">
              <a:spcBef>
                <a:spcPts val="150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1 - to podstawowe symbole elektryczne, oznaczające przewód, kabel lub linię przesyłową.</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2 – takie oznaczenie przewodów wskazuje na przewód elastyczny.</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3 – to podstawowe elektryczne symbole, oznaczające przewód ochronny PE.</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4 – kolejne podstawowe oznaczenie przewodów, oznaczające kabel neutralny N.</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5 – takie symbole graficzne oznaczają przewód </a:t>
            </a:r>
            <a:r>
              <a:rPr lang="pl-PL" sz="1200" b="0" i="0" err="1">
                <a:solidFill>
                  <a:srgbClr val="000000"/>
                </a:solidFill>
                <a:effectLst/>
                <a:latin typeface="Times New Roman" panose="02020603050405020304" pitchFamily="18" charset="0"/>
                <a:cs typeface="Times New Roman" panose="02020603050405020304" pitchFamily="18" charset="0"/>
              </a:rPr>
              <a:t>ochronno</a:t>
            </a:r>
            <a:r>
              <a:rPr lang="pl-PL" sz="1200" b="0" i="0">
                <a:solidFill>
                  <a:srgbClr val="000000"/>
                </a:solidFill>
                <a:effectLst/>
                <a:latin typeface="Times New Roman" panose="02020603050405020304" pitchFamily="18" charset="0"/>
                <a:cs typeface="Times New Roman" panose="02020603050405020304" pitchFamily="18" charset="0"/>
              </a:rPr>
              <a:t> neutralny PEN – spotykany w budownictwie starszego typu.</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6 – linia trójfazowa wyposażona w przewód neutralny oraz przewód ochronny.</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7 – oznacza zasilanie linii telekomunikacyjnej prądem stałym.</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8 – symbol graficzny oznacza zasilanie linii telekomunikacyjnej prądem zmiennym.</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9 – takie symbole graficzne oznaczają linie powietrzną.</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10 – oznaczenie linii podziemnej.</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11 – takie elektryczne symbole oznaczają odgałęzienie od przewodu.</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12 – schematy elektryczne często posiadają takie oznaczenie graficzne. Jest to podstawowy symbol zacisków i połączeń rozłączanych.</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13 – oznaczenia elektryczne stałych połączeń przewodów elektrycznych.</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14 – grafika wskazuje na obecność listwy zaciskowej.</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15 – to linia schodząca w dół.</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16 – oznaczenie elektryczne linii biegnącej ku górze.</a:t>
            </a:r>
          </a:p>
        </p:txBody>
      </p:sp>
      <p:sp>
        <p:nvSpPr>
          <p:cNvPr id="7" name="pole tekstowe 6">
            <a:extLst>
              <a:ext uri="{FF2B5EF4-FFF2-40B4-BE49-F238E27FC236}">
                <a16:creationId xmlns:a16="http://schemas.microsoft.com/office/drawing/2014/main" id="{0A98A161-230C-5E58-7F0E-BCF02A813E2C}"/>
              </a:ext>
            </a:extLst>
          </p:cNvPr>
          <p:cNvSpPr txBox="1"/>
          <p:nvPr/>
        </p:nvSpPr>
        <p:spPr>
          <a:xfrm>
            <a:off x="7540487" y="6548086"/>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https://kb.pl/aktualnosci/fotowoltaika/mikroinwertery-czy-inwerter-centralny-co-wybrac/</a:t>
            </a:r>
          </a:p>
        </p:txBody>
      </p:sp>
    </p:spTree>
    <p:extLst>
      <p:ext uri="{BB962C8B-B14F-4D97-AF65-F5344CB8AC3E}">
        <p14:creationId xmlns:p14="http://schemas.microsoft.com/office/powerpoint/2010/main" val="30199126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FD85BF-1293-4561-F4AC-6568D3BCCE0A}"/>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schemat poglądowy</a:t>
            </a:r>
          </a:p>
        </p:txBody>
      </p:sp>
      <p:pic>
        <p:nvPicPr>
          <p:cNvPr id="4" name="Obraz 3">
            <a:extLst>
              <a:ext uri="{FF2B5EF4-FFF2-40B4-BE49-F238E27FC236}">
                <a16:creationId xmlns:a16="http://schemas.microsoft.com/office/drawing/2014/main" id="{E97E3785-302C-C5A4-F159-1232CF58734C}"/>
              </a:ext>
            </a:extLst>
          </p:cNvPr>
          <p:cNvPicPr>
            <a:picLocks noChangeAspect="1"/>
          </p:cNvPicPr>
          <p:nvPr/>
        </p:nvPicPr>
        <p:blipFill>
          <a:blip r:embed="rId2"/>
          <a:stretch>
            <a:fillRect/>
          </a:stretch>
        </p:blipFill>
        <p:spPr>
          <a:xfrm>
            <a:off x="680279" y="2543533"/>
            <a:ext cx="4209774" cy="2193065"/>
          </a:xfrm>
          <a:prstGeom prst="rect">
            <a:avLst/>
          </a:prstGeom>
        </p:spPr>
      </p:pic>
      <p:sp>
        <p:nvSpPr>
          <p:cNvPr id="5" name="pole tekstowe 4">
            <a:extLst>
              <a:ext uri="{FF2B5EF4-FFF2-40B4-BE49-F238E27FC236}">
                <a16:creationId xmlns:a16="http://schemas.microsoft.com/office/drawing/2014/main" id="{2AF8C86C-8D8C-ABE0-3C3D-C95F86353CC9}"/>
              </a:ext>
            </a:extLst>
          </p:cNvPr>
          <p:cNvSpPr txBox="1"/>
          <p:nvPr/>
        </p:nvSpPr>
        <p:spPr>
          <a:xfrm>
            <a:off x="5500757" y="2519006"/>
            <a:ext cx="5853043" cy="2203167"/>
          </a:xfrm>
          <a:prstGeom prst="rect">
            <a:avLst/>
          </a:prstGeom>
          <a:noFill/>
        </p:spPr>
        <p:txBody>
          <a:bodyPr wrap="square">
            <a:spAutoFit/>
          </a:bodyPr>
          <a:lstStyle/>
          <a:p>
            <a:pPr algn="l">
              <a:spcBef>
                <a:spcPts val="150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1 – symbol elektryczny oznaczający autotransformator.</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2 – symbol elektryczny oznaczający autotransformator, może być stosowany zamiennie z poprzednim.</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3 – elektryczne symbole oznaczające cewkę z rdzeniem.</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4 – elektryczne symbole określające transformator </a:t>
            </a:r>
            <a:r>
              <a:rPr lang="pl-PL" sz="1200" b="0" i="0" err="1">
                <a:solidFill>
                  <a:srgbClr val="000000"/>
                </a:solidFill>
                <a:effectLst/>
                <a:latin typeface="Times New Roman" panose="02020603050405020304" pitchFamily="18" charset="0"/>
                <a:cs typeface="Times New Roman" panose="02020603050405020304" pitchFamily="18" charset="0"/>
              </a:rPr>
              <a:t>trójzwojeniowy</a:t>
            </a:r>
            <a:r>
              <a:rPr lang="pl-PL" sz="1200" b="0" i="0">
                <a:solidFill>
                  <a:srgbClr val="000000"/>
                </a:solidFill>
                <a:effectLst/>
                <a:latin typeface="Times New Roman" panose="02020603050405020304" pitchFamily="18" charset="0"/>
                <a:cs typeface="Times New Roman" panose="02020603050405020304" pitchFamily="18" charset="0"/>
              </a:rPr>
              <a:t>.</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5 – oznaczenia elektryczne transformatora trójfazowego.</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6 – oznaczenie elektryczne transformatora mocy typu SN/WN.</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7 – kolejne symbole graficzne transformatora mocy typu SN/WN.</a:t>
            </a:r>
          </a:p>
          <a:p>
            <a:pPr algn="l">
              <a:spcBef>
                <a:spcPts val="450"/>
              </a:spcBef>
              <a:buFont typeface="Arial" panose="020B0604020202020204" pitchFamily="34" charset="0"/>
              <a:buChar char="•"/>
            </a:pPr>
            <a:r>
              <a:rPr lang="pl-PL" sz="1200" b="0" i="0">
                <a:solidFill>
                  <a:srgbClr val="000000"/>
                </a:solidFill>
                <a:effectLst/>
                <a:latin typeface="Times New Roman" panose="02020603050405020304" pitchFamily="18" charset="0"/>
                <a:cs typeface="Times New Roman" panose="02020603050405020304" pitchFamily="18" charset="0"/>
              </a:rPr>
              <a:t>8 – oznaczenie elektryczne transformatora NN.</a:t>
            </a:r>
          </a:p>
        </p:txBody>
      </p:sp>
      <p:sp>
        <p:nvSpPr>
          <p:cNvPr id="7" name="pole tekstowe 6">
            <a:extLst>
              <a:ext uri="{FF2B5EF4-FFF2-40B4-BE49-F238E27FC236}">
                <a16:creationId xmlns:a16="http://schemas.microsoft.com/office/drawing/2014/main" id="{81FA9168-0475-576B-6597-1FA8108A4005}"/>
              </a:ext>
            </a:extLst>
          </p:cNvPr>
          <p:cNvSpPr txBox="1"/>
          <p:nvPr/>
        </p:nvSpPr>
        <p:spPr>
          <a:xfrm>
            <a:off x="7540487" y="6548086"/>
            <a:ext cx="6096000"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https://kb.pl/aktualnosci/fotowoltaika/mikroinwertery-czy-inwerter-centralny-co-wybrac/</a:t>
            </a:r>
          </a:p>
        </p:txBody>
      </p:sp>
    </p:spTree>
    <p:extLst>
      <p:ext uri="{BB962C8B-B14F-4D97-AF65-F5344CB8AC3E}">
        <p14:creationId xmlns:p14="http://schemas.microsoft.com/office/powerpoint/2010/main" val="4067616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74076E5-9095-C608-82D5-7F5081AA6539}"/>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prąd</a:t>
            </a:r>
          </a:p>
        </p:txBody>
      </p:sp>
      <p:sp>
        <p:nvSpPr>
          <p:cNvPr id="5" name="pole tekstowe 4">
            <a:extLst>
              <a:ext uri="{FF2B5EF4-FFF2-40B4-BE49-F238E27FC236}">
                <a16:creationId xmlns:a16="http://schemas.microsoft.com/office/drawing/2014/main" id="{BB0E1365-872A-9958-2E46-5DECE16AFD75}"/>
              </a:ext>
            </a:extLst>
          </p:cNvPr>
          <p:cNvSpPr txBox="1"/>
          <p:nvPr/>
        </p:nvSpPr>
        <p:spPr>
          <a:xfrm>
            <a:off x="587513" y="1891892"/>
            <a:ext cx="11480800" cy="1200329"/>
          </a:xfrm>
          <a:prstGeom prst="rect">
            <a:avLst/>
          </a:prstGeom>
          <a:noFill/>
        </p:spPr>
        <p:txBody>
          <a:bodyPr wrap="square">
            <a:spAutoFit/>
          </a:bodyPr>
          <a:lstStyle/>
          <a:p>
            <a:pPr marL="0" indent="0" algn="just">
              <a:buNone/>
            </a:pPr>
            <a:r>
              <a:rPr lang="pl-PL" sz="2400" dirty="0">
                <a:latin typeface="Times New Roman" panose="02020603050405020304" pitchFamily="18" charset="0"/>
                <a:cs typeface="Times New Roman" panose="02020603050405020304" pitchFamily="18" charset="0"/>
              </a:rPr>
              <a:t>Obwód elektryczny to zamknięta droga (układ), po której może płynąć prąd elektryczny. Składa się z elementów przewodzących (np. przewodów), źródła napięcia oraz odbiorników energii elektrycznej (np. żarówki, rezystora, silnika).</a:t>
            </a:r>
          </a:p>
        </p:txBody>
      </p:sp>
    </p:spTree>
    <p:extLst>
      <p:ext uri="{BB962C8B-B14F-4D97-AF65-F5344CB8AC3E}">
        <p14:creationId xmlns:p14="http://schemas.microsoft.com/office/powerpoint/2010/main" val="20195185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2C420B6-30CE-5BD7-1691-91B29705CEC7}"/>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Symbole i schematy elektryczne – schemat funkcjonalny</a:t>
            </a:r>
          </a:p>
        </p:txBody>
      </p:sp>
      <p:pic>
        <p:nvPicPr>
          <p:cNvPr id="5122" name="Picture 2">
            <a:extLst>
              <a:ext uri="{FF2B5EF4-FFF2-40B4-BE49-F238E27FC236}">
                <a16:creationId xmlns:a16="http://schemas.microsoft.com/office/drawing/2014/main" id="{4ACF3C4B-6AE3-7DE0-37DB-2C75D1D05A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748" y="2181238"/>
            <a:ext cx="5967896" cy="416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1757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5961CB-3C8F-0341-117C-E03A45534E42}"/>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schemat obwodów</a:t>
            </a:r>
          </a:p>
        </p:txBody>
      </p:sp>
      <p:pic>
        <p:nvPicPr>
          <p:cNvPr id="5" name="Obraz 4">
            <a:extLst>
              <a:ext uri="{FF2B5EF4-FFF2-40B4-BE49-F238E27FC236}">
                <a16:creationId xmlns:a16="http://schemas.microsoft.com/office/drawing/2014/main" id="{A8F819DE-6485-BFC1-2457-32B365FB93F0}"/>
              </a:ext>
            </a:extLst>
          </p:cNvPr>
          <p:cNvPicPr>
            <a:picLocks noChangeAspect="1"/>
          </p:cNvPicPr>
          <p:nvPr/>
        </p:nvPicPr>
        <p:blipFill>
          <a:blip r:embed="rId2"/>
          <a:stretch>
            <a:fillRect/>
          </a:stretch>
        </p:blipFill>
        <p:spPr>
          <a:xfrm>
            <a:off x="2588979" y="2008497"/>
            <a:ext cx="6082360" cy="4368007"/>
          </a:xfrm>
          <a:prstGeom prst="rect">
            <a:avLst/>
          </a:prstGeom>
        </p:spPr>
      </p:pic>
    </p:spTree>
    <p:extLst>
      <p:ext uri="{BB962C8B-B14F-4D97-AF65-F5344CB8AC3E}">
        <p14:creationId xmlns:p14="http://schemas.microsoft.com/office/powerpoint/2010/main" val="5294000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D67577-4CEB-B304-02F5-A2D6AB6EC6DF}"/>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schemat połączeń</a:t>
            </a:r>
          </a:p>
        </p:txBody>
      </p:sp>
      <p:pic>
        <p:nvPicPr>
          <p:cNvPr id="5" name="Obraz 4">
            <a:extLst>
              <a:ext uri="{FF2B5EF4-FFF2-40B4-BE49-F238E27FC236}">
                <a16:creationId xmlns:a16="http://schemas.microsoft.com/office/drawing/2014/main" id="{450503CA-8583-4E81-BCB9-E75B7C2107B5}"/>
              </a:ext>
            </a:extLst>
          </p:cNvPr>
          <p:cNvPicPr>
            <a:picLocks noChangeAspect="1"/>
          </p:cNvPicPr>
          <p:nvPr/>
        </p:nvPicPr>
        <p:blipFill>
          <a:blip r:embed="rId2"/>
          <a:stretch>
            <a:fillRect/>
          </a:stretch>
        </p:blipFill>
        <p:spPr>
          <a:xfrm>
            <a:off x="2985538" y="2568222"/>
            <a:ext cx="5129210" cy="3596247"/>
          </a:xfrm>
          <a:prstGeom prst="rect">
            <a:avLst/>
          </a:prstGeom>
        </p:spPr>
      </p:pic>
    </p:spTree>
    <p:extLst>
      <p:ext uri="{BB962C8B-B14F-4D97-AF65-F5344CB8AC3E}">
        <p14:creationId xmlns:p14="http://schemas.microsoft.com/office/powerpoint/2010/main" val="18019412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5FF6CCE-27E8-8848-8ACD-D8CC8A2187A8}"/>
              </a:ext>
            </a:extLst>
          </p:cNvPr>
          <p:cNvSpPr>
            <a:spLocks noGrp="1"/>
          </p:cNvSpPr>
          <p:nvPr>
            <p:ph type="title"/>
          </p:nvPr>
        </p:nvSpPr>
        <p:spPr/>
        <p:txBody>
          <a:bodyPr>
            <a:normAutofit fontScale="90000"/>
          </a:bodyPr>
          <a:lstStyle/>
          <a:p>
            <a:pPr algn="ctr"/>
            <a:r>
              <a:rPr lang="pl-PL" dirty="0">
                <a:latin typeface="Times New Roman" panose="02020603050405020304" pitchFamily="18" charset="0"/>
                <a:cs typeface="Times New Roman" panose="02020603050405020304" pitchFamily="18" charset="0"/>
              </a:rPr>
              <a:t>Symbole i schematy elektryczne – schemat rozmieszczenia elementów (rysunek aranżacji)</a:t>
            </a:r>
          </a:p>
        </p:txBody>
      </p:sp>
      <p:pic>
        <p:nvPicPr>
          <p:cNvPr id="5" name="Obraz 4">
            <a:extLst>
              <a:ext uri="{FF2B5EF4-FFF2-40B4-BE49-F238E27FC236}">
                <a16:creationId xmlns:a16="http://schemas.microsoft.com/office/drawing/2014/main" id="{BFEEFA83-4699-8880-FBD1-8EE4C6340898}"/>
              </a:ext>
            </a:extLst>
          </p:cNvPr>
          <p:cNvPicPr>
            <a:picLocks noChangeAspect="1"/>
          </p:cNvPicPr>
          <p:nvPr/>
        </p:nvPicPr>
        <p:blipFill>
          <a:blip r:embed="rId2"/>
          <a:stretch>
            <a:fillRect/>
          </a:stretch>
        </p:blipFill>
        <p:spPr>
          <a:xfrm>
            <a:off x="2274024" y="2001447"/>
            <a:ext cx="5845142" cy="4491428"/>
          </a:xfrm>
          <a:prstGeom prst="rect">
            <a:avLst/>
          </a:prstGeom>
        </p:spPr>
      </p:pic>
    </p:spTree>
    <p:extLst>
      <p:ext uri="{BB962C8B-B14F-4D97-AF65-F5344CB8AC3E}">
        <p14:creationId xmlns:p14="http://schemas.microsoft.com/office/powerpoint/2010/main" val="23481083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111351-CDBF-47E4-B7A1-17FD9AD79EC4}"/>
              </a:ext>
            </a:extLst>
          </p:cNvPr>
          <p:cNvSpPr>
            <a:spLocks noGrp="1"/>
          </p:cNvSpPr>
          <p:nvPr>
            <p:ph type="title"/>
          </p:nvPr>
        </p:nvSpPr>
        <p:spPr/>
        <p:txBody>
          <a:bodyPr>
            <a:normAutofit/>
          </a:bodyPr>
          <a:lstStyle/>
          <a:p>
            <a:pPr algn="ctr"/>
            <a:r>
              <a:rPr lang="pl-PL" dirty="0">
                <a:latin typeface="Times New Roman" panose="02020603050405020304" pitchFamily="18" charset="0"/>
                <a:cs typeface="Times New Roman" panose="02020603050405020304" pitchFamily="18" charset="0"/>
              </a:rPr>
              <a:t>Symbole i schematy elektryczne – tabela połączeń</a:t>
            </a:r>
          </a:p>
        </p:txBody>
      </p:sp>
      <p:pic>
        <p:nvPicPr>
          <p:cNvPr id="5" name="Obraz 4">
            <a:extLst>
              <a:ext uri="{FF2B5EF4-FFF2-40B4-BE49-F238E27FC236}">
                <a16:creationId xmlns:a16="http://schemas.microsoft.com/office/drawing/2014/main" id="{E5446699-D037-41F0-4BB5-EDC7E10B75A8}"/>
              </a:ext>
            </a:extLst>
          </p:cNvPr>
          <p:cNvPicPr>
            <a:picLocks noChangeAspect="1"/>
          </p:cNvPicPr>
          <p:nvPr/>
        </p:nvPicPr>
        <p:blipFill>
          <a:blip r:embed="rId2"/>
          <a:stretch>
            <a:fillRect/>
          </a:stretch>
        </p:blipFill>
        <p:spPr>
          <a:xfrm>
            <a:off x="2316554" y="2153842"/>
            <a:ext cx="7118994" cy="4339033"/>
          </a:xfrm>
          <a:prstGeom prst="rect">
            <a:avLst/>
          </a:prstGeom>
        </p:spPr>
      </p:pic>
    </p:spTree>
    <p:extLst>
      <p:ext uri="{BB962C8B-B14F-4D97-AF65-F5344CB8AC3E}">
        <p14:creationId xmlns:p14="http://schemas.microsoft.com/office/powerpoint/2010/main" val="12544818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1E56C6E-641B-8BA7-9A08-34302A273180}"/>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Symbole i schematy elektryczne – obwody elektroniczne</a:t>
            </a:r>
          </a:p>
        </p:txBody>
      </p:sp>
      <p:pic>
        <p:nvPicPr>
          <p:cNvPr id="5" name="Obraz 4">
            <a:extLst>
              <a:ext uri="{FF2B5EF4-FFF2-40B4-BE49-F238E27FC236}">
                <a16:creationId xmlns:a16="http://schemas.microsoft.com/office/drawing/2014/main" id="{6E1918ED-293C-140A-1C08-9DBAE0A9ED7C}"/>
              </a:ext>
            </a:extLst>
          </p:cNvPr>
          <p:cNvPicPr>
            <a:picLocks noChangeAspect="1"/>
          </p:cNvPicPr>
          <p:nvPr/>
        </p:nvPicPr>
        <p:blipFill>
          <a:blip r:embed="rId2"/>
          <a:stretch>
            <a:fillRect/>
          </a:stretch>
        </p:blipFill>
        <p:spPr>
          <a:xfrm>
            <a:off x="5965090" y="1780454"/>
            <a:ext cx="5862420" cy="4625299"/>
          </a:xfrm>
          <a:prstGeom prst="rect">
            <a:avLst/>
          </a:prstGeom>
        </p:spPr>
      </p:pic>
      <p:sp>
        <p:nvSpPr>
          <p:cNvPr id="7" name="pole tekstowe 6">
            <a:extLst>
              <a:ext uri="{FF2B5EF4-FFF2-40B4-BE49-F238E27FC236}">
                <a16:creationId xmlns:a16="http://schemas.microsoft.com/office/drawing/2014/main" id="{FA2C8108-14EB-02F0-6F3E-24C9E014D112}"/>
              </a:ext>
            </a:extLst>
          </p:cNvPr>
          <p:cNvSpPr txBox="1"/>
          <p:nvPr/>
        </p:nvSpPr>
        <p:spPr>
          <a:xfrm>
            <a:off x="7845287" y="6095305"/>
            <a:ext cx="6096000" cy="646331"/>
          </a:xfrm>
          <a:prstGeom prst="rect">
            <a:avLst/>
          </a:prstGeom>
          <a:noFill/>
        </p:spPr>
        <p:txBody>
          <a:bodyPr wrap="square">
            <a:spAutoFit/>
          </a:bodyPr>
          <a:lstStyle/>
          <a:p>
            <a:r>
              <a:rPr lang="pl-PL">
                <a:latin typeface="Times New Roman" panose="02020603050405020304" pitchFamily="18" charset="0"/>
                <a:cs typeface="Times New Roman" panose="02020603050405020304" pitchFamily="18" charset="0"/>
              </a:rPr>
              <a:t>https://lroj.wordpress.com/wp-content/uploads/2011/02/makro.png</a:t>
            </a:r>
          </a:p>
        </p:txBody>
      </p:sp>
      <p:pic>
        <p:nvPicPr>
          <p:cNvPr id="9" name="Obraz 8">
            <a:extLst>
              <a:ext uri="{FF2B5EF4-FFF2-40B4-BE49-F238E27FC236}">
                <a16:creationId xmlns:a16="http://schemas.microsoft.com/office/drawing/2014/main" id="{A8657415-8D35-1D65-4901-EB2A8D373D73}"/>
              </a:ext>
            </a:extLst>
          </p:cNvPr>
          <p:cNvPicPr>
            <a:picLocks noChangeAspect="1"/>
          </p:cNvPicPr>
          <p:nvPr/>
        </p:nvPicPr>
        <p:blipFill>
          <a:blip r:embed="rId3"/>
          <a:stretch>
            <a:fillRect/>
          </a:stretch>
        </p:blipFill>
        <p:spPr>
          <a:xfrm>
            <a:off x="415933" y="2509077"/>
            <a:ext cx="2259911" cy="3368261"/>
          </a:xfrm>
          <a:prstGeom prst="rect">
            <a:avLst/>
          </a:prstGeom>
        </p:spPr>
      </p:pic>
      <p:pic>
        <p:nvPicPr>
          <p:cNvPr id="11" name="Obraz 10">
            <a:extLst>
              <a:ext uri="{FF2B5EF4-FFF2-40B4-BE49-F238E27FC236}">
                <a16:creationId xmlns:a16="http://schemas.microsoft.com/office/drawing/2014/main" id="{76C84853-E6EB-F767-465E-2B9139EF5B14}"/>
              </a:ext>
            </a:extLst>
          </p:cNvPr>
          <p:cNvPicPr>
            <a:picLocks noChangeAspect="1"/>
          </p:cNvPicPr>
          <p:nvPr/>
        </p:nvPicPr>
        <p:blipFill>
          <a:blip r:embed="rId4"/>
          <a:stretch>
            <a:fillRect/>
          </a:stretch>
        </p:blipFill>
        <p:spPr>
          <a:xfrm>
            <a:off x="2797486" y="2906643"/>
            <a:ext cx="2457500" cy="2710070"/>
          </a:xfrm>
          <a:prstGeom prst="rect">
            <a:avLst/>
          </a:prstGeom>
        </p:spPr>
      </p:pic>
    </p:spTree>
    <p:extLst>
      <p:ext uri="{BB962C8B-B14F-4D97-AF65-F5344CB8AC3E}">
        <p14:creationId xmlns:p14="http://schemas.microsoft.com/office/powerpoint/2010/main" val="230300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CF08A94-BC3B-4B25-DD68-B00505011C3F}"/>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sp>
        <p:nvSpPr>
          <p:cNvPr id="3" name="Symbol zastępczy zawartości 2">
            <a:extLst>
              <a:ext uri="{FF2B5EF4-FFF2-40B4-BE49-F238E27FC236}">
                <a16:creationId xmlns:a16="http://schemas.microsoft.com/office/drawing/2014/main" id="{20282388-2068-8911-3F6E-ECD3478B2B18}"/>
              </a:ext>
            </a:extLst>
          </p:cNvPr>
          <p:cNvSpPr>
            <a:spLocks noGrp="1"/>
          </p:cNvSpPr>
          <p:nvPr>
            <p:ph idx="1"/>
          </p:nvPr>
        </p:nvSpPr>
        <p:spPr>
          <a:xfrm>
            <a:off x="838200" y="2504635"/>
            <a:ext cx="10515600" cy="2166953"/>
          </a:xfrm>
        </p:spPr>
        <p:txBody>
          <a:bodyPr>
            <a:normAutofit/>
          </a:bodyPr>
          <a:lstStyle/>
          <a:p>
            <a:pPr marL="0" indent="0" algn="just">
              <a:buNone/>
            </a:pPr>
            <a:r>
              <a:rPr lang="pl-PL" sz="2400" b="0" i="0" dirty="0">
                <a:solidFill>
                  <a:srgbClr val="21242C"/>
                </a:solidFill>
                <a:effectLst/>
                <a:latin typeface="Times New Roman" panose="02020603050405020304" pitchFamily="18" charset="0"/>
                <a:cs typeface="Times New Roman" panose="02020603050405020304" pitchFamily="18" charset="0"/>
              </a:rPr>
              <a:t>W metodzie prądów oczkowych posługujemy się dwoma specyficznymi terminami. Są to </a:t>
            </a:r>
            <a:r>
              <a:rPr lang="pl-PL" sz="2400" b="0" i="1" dirty="0">
                <a:solidFill>
                  <a:srgbClr val="21242C"/>
                </a:solidFill>
                <a:effectLst/>
                <a:latin typeface="Times New Roman" panose="02020603050405020304" pitchFamily="18" charset="0"/>
                <a:cs typeface="Times New Roman" panose="02020603050405020304" pitchFamily="18" charset="0"/>
              </a:rPr>
              <a:t>pętla</a:t>
            </a:r>
            <a:r>
              <a:rPr lang="pl-PL" sz="2400" b="0" i="0" dirty="0">
                <a:solidFill>
                  <a:srgbClr val="21242C"/>
                </a:solidFill>
                <a:effectLst/>
                <a:latin typeface="Times New Roman" panose="02020603050405020304" pitchFamily="18" charset="0"/>
                <a:cs typeface="Times New Roman" panose="02020603050405020304" pitchFamily="18" charset="0"/>
              </a:rPr>
              <a:t> i </a:t>
            </a:r>
            <a:r>
              <a:rPr lang="pl-PL" sz="2400" b="0" i="1" dirty="0">
                <a:solidFill>
                  <a:srgbClr val="21242C"/>
                </a:solidFill>
                <a:effectLst/>
                <a:latin typeface="Times New Roman" panose="02020603050405020304" pitchFamily="18" charset="0"/>
                <a:cs typeface="Times New Roman" panose="02020603050405020304" pitchFamily="18" charset="0"/>
              </a:rPr>
              <a:t>oczko</a:t>
            </a:r>
            <a:r>
              <a:rPr lang="pl-PL" sz="2400" b="0" i="0" dirty="0">
                <a:solidFill>
                  <a:srgbClr val="21242C"/>
                </a:solidFill>
                <a:effectLst/>
                <a:latin typeface="Times New Roman" panose="02020603050405020304" pitchFamily="18" charset="0"/>
                <a:cs typeface="Times New Roman" panose="02020603050405020304" pitchFamily="18" charset="0"/>
              </a:rPr>
              <a:t>.</a:t>
            </a:r>
          </a:p>
          <a:p>
            <a:pPr marL="0" indent="0" algn="just">
              <a:buNone/>
            </a:pPr>
            <a:r>
              <a:rPr lang="pl-PL" sz="2400" b="0" i="1" dirty="0">
                <a:solidFill>
                  <a:srgbClr val="21242C"/>
                </a:solidFill>
                <a:effectLst/>
                <a:latin typeface="Times New Roman" panose="02020603050405020304" pitchFamily="18" charset="0"/>
                <a:cs typeface="Times New Roman" panose="02020603050405020304" pitchFamily="18" charset="0"/>
              </a:rPr>
              <a:t>Pętlę</a:t>
            </a:r>
            <a:r>
              <a:rPr lang="pl-PL" sz="2400" b="0" i="0" dirty="0">
                <a:solidFill>
                  <a:srgbClr val="21242C"/>
                </a:solidFill>
                <a:effectLst/>
                <a:latin typeface="Times New Roman" panose="02020603050405020304" pitchFamily="18" charset="0"/>
                <a:cs typeface="Times New Roman" panose="02020603050405020304" pitchFamily="18" charset="0"/>
              </a:rPr>
              <a:t> stanowi każda zamknięta ścieżka dokoła obwodu. </a:t>
            </a:r>
          </a:p>
          <a:p>
            <a:pPr marL="0" indent="0" algn="just">
              <a:buNone/>
            </a:pPr>
            <a:r>
              <a:rPr lang="pl-PL" sz="2400" b="0" i="1" dirty="0">
                <a:solidFill>
                  <a:srgbClr val="21242C"/>
                </a:solidFill>
                <a:effectLst/>
                <a:latin typeface="Times New Roman" panose="02020603050405020304" pitchFamily="18" charset="0"/>
                <a:cs typeface="Times New Roman" panose="02020603050405020304" pitchFamily="18" charset="0"/>
              </a:rPr>
              <a:t>Oczko</a:t>
            </a:r>
            <a:r>
              <a:rPr lang="pl-PL" sz="2400" b="0" i="0" dirty="0">
                <a:solidFill>
                  <a:srgbClr val="21242C"/>
                </a:solidFill>
                <a:effectLst/>
                <a:latin typeface="Times New Roman" panose="02020603050405020304" pitchFamily="18" charset="0"/>
                <a:cs typeface="Times New Roman" panose="02020603050405020304" pitchFamily="18" charset="0"/>
              </a:rPr>
              <a:t> jest nieco zawężonym rodzajem pętli. Jest to pętla, która nie zawiera w sobie żadnych innych pętli.</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69186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D3D9F9-43CF-959A-445C-8DE33CA63FB8}"/>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pic>
        <p:nvPicPr>
          <p:cNvPr id="5" name="Obraz 4">
            <a:extLst>
              <a:ext uri="{FF2B5EF4-FFF2-40B4-BE49-F238E27FC236}">
                <a16:creationId xmlns:a16="http://schemas.microsoft.com/office/drawing/2014/main" id="{F7C0BE84-4767-88D0-A895-7DC4E9CE39B1}"/>
              </a:ext>
            </a:extLst>
          </p:cNvPr>
          <p:cNvPicPr>
            <a:picLocks noChangeAspect="1"/>
          </p:cNvPicPr>
          <p:nvPr/>
        </p:nvPicPr>
        <p:blipFill>
          <a:blip r:embed="rId2"/>
          <a:stretch>
            <a:fillRect/>
          </a:stretch>
        </p:blipFill>
        <p:spPr>
          <a:xfrm>
            <a:off x="3400425" y="1312927"/>
            <a:ext cx="5033963" cy="2787624"/>
          </a:xfrm>
          <a:prstGeom prst="rect">
            <a:avLst/>
          </a:prstGeom>
        </p:spPr>
      </p:pic>
      <p:pic>
        <p:nvPicPr>
          <p:cNvPr id="7" name="Obraz 6">
            <a:extLst>
              <a:ext uri="{FF2B5EF4-FFF2-40B4-BE49-F238E27FC236}">
                <a16:creationId xmlns:a16="http://schemas.microsoft.com/office/drawing/2014/main" id="{81A14EEF-1361-D84D-82A7-AA0A70A9E6EF}"/>
              </a:ext>
            </a:extLst>
          </p:cNvPr>
          <p:cNvPicPr>
            <a:picLocks noChangeAspect="1"/>
          </p:cNvPicPr>
          <p:nvPr/>
        </p:nvPicPr>
        <p:blipFill>
          <a:blip r:embed="rId3"/>
          <a:stretch>
            <a:fillRect/>
          </a:stretch>
        </p:blipFill>
        <p:spPr>
          <a:xfrm>
            <a:off x="1512094" y="3997600"/>
            <a:ext cx="9489282" cy="2032218"/>
          </a:xfrm>
          <a:prstGeom prst="rect">
            <a:avLst/>
          </a:prstGeom>
        </p:spPr>
      </p:pic>
      <p:sp>
        <p:nvSpPr>
          <p:cNvPr id="8" name="pole tekstowe 7">
            <a:extLst>
              <a:ext uri="{FF2B5EF4-FFF2-40B4-BE49-F238E27FC236}">
                <a16:creationId xmlns:a16="http://schemas.microsoft.com/office/drawing/2014/main" id="{11ECFFC4-3C1B-2B68-B521-8B1D9D56084A}"/>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24395454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3DB6E54-7886-89E5-EA05-91214C81CE45}"/>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Metody analizy obwodów: metoda oczkowa</a:t>
            </a:r>
          </a:p>
        </p:txBody>
      </p:sp>
      <p:pic>
        <p:nvPicPr>
          <p:cNvPr id="5" name="Obraz 4">
            <a:extLst>
              <a:ext uri="{FF2B5EF4-FFF2-40B4-BE49-F238E27FC236}">
                <a16:creationId xmlns:a16="http://schemas.microsoft.com/office/drawing/2014/main" id="{D9FD642A-7F2C-6E1D-8FCC-32370CDC4AD2}"/>
              </a:ext>
            </a:extLst>
          </p:cNvPr>
          <p:cNvPicPr>
            <a:picLocks noChangeAspect="1"/>
          </p:cNvPicPr>
          <p:nvPr/>
        </p:nvPicPr>
        <p:blipFill>
          <a:blip r:embed="rId2"/>
          <a:stretch>
            <a:fillRect/>
          </a:stretch>
        </p:blipFill>
        <p:spPr>
          <a:xfrm>
            <a:off x="3243883" y="4256258"/>
            <a:ext cx="5347046" cy="2577629"/>
          </a:xfrm>
          <a:prstGeom prst="rect">
            <a:avLst/>
          </a:prstGeom>
        </p:spPr>
      </p:pic>
      <p:pic>
        <p:nvPicPr>
          <p:cNvPr id="6" name="Obraz 5">
            <a:extLst>
              <a:ext uri="{FF2B5EF4-FFF2-40B4-BE49-F238E27FC236}">
                <a16:creationId xmlns:a16="http://schemas.microsoft.com/office/drawing/2014/main" id="{3645A7C0-A85B-4C39-2B19-4FD786033AAC}"/>
              </a:ext>
            </a:extLst>
          </p:cNvPr>
          <p:cNvPicPr>
            <a:picLocks noChangeAspect="1"/>
          </p:cNvPicPr>
          <p:nvPr/>
        </p:nvPicPr>
        <p:blipFill>
          <a:blip r:embed="rId3"/>
          <a:stretch>
            <a:fillRect/>
          </a:stretch>
        </p:blipFill>
        <p:spPr>
          <a:xfrm>
            <a:off x="3400425" y="1312927"/>
            <a:ext cx="5033963" cy="2787624"/>
          </a:xfrm>
          <a:prstGeom prst="rect">
            <a:avLst/>
          </a:prstGeom>
        </p:spPr>
      </p:pic>
      <p:sp>
        <p:nvSpPr>
          <p:cNvPr id="7" name="pole tekstowe 6">
            <a:extLst>
              <a:ext uri="{FF2B5EF4-FFF2-40B4-BE49-F238E27FC236}">
                <a16:creationId xmlns:a16="http://schemas.microsoft.com/office/drawing/2014/main" id="{E306A97A-7919-F39C-912E-76DBF6BB4016}"/>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26557385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10F97E-B96C-43BC-F91D-274BB9CB70F8}"/>
              </a:ext>
            </a:extLst>
          </p:cNvPr>
          <p:cNvSpPr>
            <a:spLocks noGrp="1"/>
          </p:cNvSpPr>
          <p:nvPr>
            <p:ph type="title"/>
          </p:nvPr>
        </p:nvSpPr>
        <p:spPr/>
        <p:txBody>
          <a:bodyPr/>
          <a:lstStyle/>
          <a:p>
            <a:pPr algn="ctr"/>
            <a:r>
              <a:rPr lang="pl-PL" dirty="0">
                <a:latin typeface="Times New Roman" panose="02020603050405020304" pitchFamily="18" charset="0"/>
                <a:cs typeface="Times New Roman" panose="02020603050405020304" pitchFamily="18" charset="0"/>
              </a:rPr>
              <a:t>Metody analizy obwodów: metoda oczkowa</a:t>
            </a:r>
          </a:p>
        </p:txBody>
      </p:sp>
      <p:pic>
        <p:nvPicPr>
          <p:cNvPr id="4" name="Obraz 3">
            <a:extLst>
              <a:ext uri="{FF2B5EF4-FFF2-40B4-BE49-F238E27FC236}">
                <a16:creationId xmlns:a16="http://schemas.microsoft.com/office/drawing/2014/main" id="{41E1DE94-953C-60F2-4711-17DE8135584E}"/>
              </a:ext>
            </a:extLst>
          </p:cNvPr>
          <p:cNvPicPr>
            <a:picLocks noChangeAspect="1"/>
          </p:cNvPicPr>
          <p:nvPr/>
        </p:nvPicPr>
        <p:blipFill>
          <a:blip r:embed="rId2"/>
          <a:stretch>
            <a:fillRect/>
          </a:stretch>
        </p:blipFill>
        <p:spPr>
          <a:xfrm>
            <a:off x="3208544" y="1495388"/>
            <a:ext cx="5347046" cy="2577629"/>
          </a:xfrm>
          <a:prstGeom prst="rect">
            <a:avLst/>
          </a:prstGeom>
        </p:spPr>
      </p:pic>
      <p:pic>
        <p:nvPicPr>
          <p:cNvPr id="6" name="Obraz 5">
            <a:extLst>
              <a:ext uri="{FF2B5EF4-FFF2-40B4-BE49-F238E27FC236}">
                <a16:creationId xmlns:a16="http://schemas.microsoft.com/office/drawing/2014/main" id="{B10AB023-3F99-66AE-E09F-8BB63A793A61}"/>
              </a:ext>
            </a:extLst>
          </p:cNvPr>
          <p:cNvPicPr>
            <a:picLocks noChangeAspect="1"/>
          </p:cNvPicPr>
          <p:nvPr/>
        </p:nvPicPr>
        <p:blipFill>
          <a:blip r:embed="rId3"/>
          <a:stretch>
            <a:fillRect/>
          </a:stretch>
        </p:blipFill>
        <p:spPr>
          <a:xfrm>
            <a:off x="3208544" y="4146078"/>
            <a:ext cx="5472182" cy="2621129"/>
          </a:xfrm>
          <a:prstGeom prst="rect">
            <a:avLst/>
          </a:prstGeom>
        </p:spPr>
      </p:pic>
      <p:sp>
        <p:nvSpPr>
          <p:cNvPr id="7" name="pole tekstowe 6">
            <a:extLst>
              <a:ext uri="{FF2B5EF4-FFF2-40B4-BE49-F238E27FC236}">
                <a16:creationId xmlns:a16="http://schemas.microsoft.com/office/drawing/2014/main" id="{FA54BC06-D085-F674-7F8C-62B32306A382}"/>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220392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DB07B8-D333-4201-01F9-271315A8D351}"/>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Podstawowe pojęcia fizyczne: prąd</a:t>
            </a:r>
          </a:p>
        </p:txBody>
      </p:sp>
      <p:sp>
        <p:nvSpPr>
          <p:cNvPr id="3" name="Symbol zastępczy zawartości 2">
            <a:extLst>
              <a:ext uri="{FF2B5EF4-FFF2-40B4-BE49-F238E27FC236}">
                <a16:creationId xmlns:a16="http://schemas.microsoft.com/office/drawing/2014/main" id="{C71D0197-23E6-4383-C9A0-B1459F2714A8}"/>
              </a:ext>
            </a:extLst>
          </p:cNvPr>
          <p:cNvSpPr>
            <a:spLocks noGrp="1"/>
          </p:cNvSpPr>
          <p:nvPr>
            <p:ph idx="1"/>
          </p:nvPr>
        </p:nvSpPr>
        <p:spPr>
          <a:xfrm>
            <a:off x="838200" y="1825625"/>
            <a:ext cx="10515600" cy="1427922"/>
          </a:xfrm>
        </p:spPr>
        <p:txBody>
          <a:bodyPr>
            <a:normAutofit fontScale="92500" lnSpcReduction="10000"/>
          </a:bodyPr>
          <a:lstStyle/>
          <a:p>
            <a:pPr marL="0" indent="0" algn="just">
              <a:buNone/>
            </a:pPr>
            <a:r>
              <a:rPr lang="pl-PL" sz="2600" dirty="0">
                <a:latin typeface="Times New Roman" panose="02020603050405020304" pitchFamily="18" charset="0"/>
                <a:cs typeface="Times New Roman" panose="02020603050405020304" pitchFamily="18" charset="0"/>
              </a:rPr>
              <a:t>Prąd stały (DC, z ang. </a:t>
            </a:r>
            <a:r>
              <a:rPr lang="pl-PL" sz="2600" i="1" dirty="0">
                <a:latin typeface="Times New Roman" panose="02020603050405020304" pitchFamily="18" charset="0"/>
                <a:cs typeface="Times New Roman" panose="02020603050405020304" pitchFamily="18" charset="0"/>
              </a:rPr>
              <a:t>Direct </a:t>
            </a:r>
            <a:r>
              <a:rPr lang="pl-PL" sz="2600" i="1" dirty="0" err="1">
                <a:latin typeface="Times New Roman" panose="02020603050405020304" pitchFamily="18" charset="0"/>
                <a:cs typeface="Times New Roman" panose="02020603050405020304" pitchFamily="18" charset="0"/>
              </a:rPr>
              <a:t>Current</a:t>
            </a:r>
            <a:r>
              <a:rPr lang="pl-PL" sz="2600" dirty="0">
                <a:latin typeface="Times New Roman" panose="02020603050405020304" pitchFamily="18" charset="0"/>
                <a:cs typeface="Times New Roman" panose="02020603050405020304" pitchFamily="18" charset="0"/>
              </a:rPr>
              <a:t>) to taki prąd elektryczny, w którym ładunki elektryczne (elektrony) płyną zawsze w tym samym kierunku i z jednakową (lub prawie jednakową) wartością.</a:t>
            </a:r>
          </a:p>
          <a:p>
            <a:pPr marL="0" indent="0" algn="just">
              <a:buNone/>
            </a:pPr>
            <a:r>
              <a:rPr lang="pl-PL" sz="2600" dirty="0">
                <a:latin typeface="Times New Roman" panose="02020603050405020304" pitchFamily="18" charset="0"/>
                <a:cs typeface="Times New Roman" panose="02020603050405020304" pitchFamily="18" charset="0"/>
              </a:rPr>
              <a:t>Do określenia „wartości” prądu używa się pojęcia natężenia prądu:</a:t>
            </a:r>
          </a:p>
          <a:p>
            <a:pPr algn="just"/>
            <a:endParaRPr lang="pl-PL" dirty="0">
              <a:latin typeface="Times New Roman" panose="02020603050405020304" pitchFamily="18" charset="0"/>
              <a:cs typeface="Times New Roman" panose="02020603050405020304" pitchFamily="18" charset="0"/>
            </a:endParaRPr>
          </a:p>
        </p:txBody>
      </p:sp>
      <p:grpSp>
        <p:nvGrpSpPr>
          <p:cNvPr id="13" name="Grupa 12">
            <a:extLst>
              <a:ext uri="{FF2B5EF4-FFF2-40B4-BE49-F238E27FC236}">
                <a16:creationId xmlns:a16="http://schemas.microsoft.com/office/drawing/2014/main" id="{D9524F30-F6E9-5ADD-A6A2-AFB88187E658}"/>
              </a:ext>
            </a:extLst>
          </p:cNvPr>
          <p:cNvGrpSpPr/>
          <p:nvPr/>
        </p:nvGrpSpPr>
        <p:grpSpPr>
          <a:xfrm>
            <a:off x="3187064" y="5072867"/>
            <a:ext cx="5444106" cy="1900321"/>
            <a:chOff x="3109843" y="3604454"/>
            <a:chExt cx="5723990" cy="2243381"/>
          </a:xfrm>
        </p:grpSpPr>
        <p:grpSp>
          <p:nvGrpSpPr>
            <p:cNvPr id="10" name="Grupa 9">
              <a:extLst>
                <a:ext uri="{FF2B5EF4-FFF2-40B4-BE49-F238E27FC236}">
                  <a16:creationId xmlns:a16="http://schemas.microsoft.com/office/drawing/2014/main" id="{CE0BB771-3E13-F582-C38D-9EEFD7F6C0AC}"/>
                </a:ext>
              </a:extLst>
            </p:cNvPr>
            <p:cNvGrpSpPr/>
            <p:nvPr/>
          </p:nvGrpSpPr>
          <p:grpSpPr>
            <a:xfrm>
              <a:off x="3741531" y="3980069"/>
              <a:ext cx="4426226" cy="1427922"/>
              <a:chOff x="5040244" y="3308626"/>
              <a:chExt cx="4426226" cy="1427922"/>
            </a:xfrm>
          </p:grpSpPr>
          <p:cxnSp>
            <p:nvCxnSpPr>
              <p:cNvPr id="5" name="Łącznik prosty ze strzałką 4">
                <a:extLst>
                  <a:ext uri="{FF2B5EF4-FFF2-40B4-BE49-F238E27FC236}">
                    <a16:creationId xmlns:a16="http://schemas.microsoft.com/office/drawing/2014/main" id="{336C6B15-E0E4-B53F-01FE-B9F95D3A45F4}"/>
                  </a:ext>
                </a:extLst>
              </p:cNvPr>
              <p:cNvCxnSpPr/>
              <p:nvPr/>
            </p:nvCxnSpPr>
            <p:spPr>
              <a:xfrm flipV="1">
                <a:off x="5040244" y="3308626"/>
                <a:ext cx="0" cy="14279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Łącznik prosty ze strzałką 6">
                <a:extLst>
                  <a:ext uri="{FF2B5EF4-FFF2-40B4-BE49-F238E27FC236}">
                    <a16:creationId xmlns:a16="http://schemas.microsoft.com/office/drawing/2014/main" id="{354B42E4-C574-7621-5889-58E9415F044B}"/>
                  </a:ext>
                </a:extLst>
              </p:cNvPr>
              <p:cNvCxnSpPr/>
              <p:nvPr/>
            </p:nvCxnSpPr>
            <p:spPr>
              <a:xfrm>
                <a:off x="5040244" y="4736548"/>
                <a:ext cx="44262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Łącznik prosty 8">
                <a:extLst>
                  <a:ext uri="{FF2B5EF4-FFF2-40B4-BE49-F238E27FC236}">
                    <a16:creationId xmlns:a16="http://schemas.microsoft.com/office/drawing/2014/main" id="{31853867-772E-271A-46B8-17879AF3AC2E}"/>
                  </a:ext>
                </a:extLst>
              </p:cNvPr>
              <p:cNvCxnSpPr/>
              <p:nvPr/>
            </p:nvCxnSpPr>
            <p:spPr>
              <a:xfrm>
                <a:off x="5040244" y="4103757"/>
                <a:ext cx="4284869" cy="0"/>
              </a:xfrm>
              <a:prstGeom prst="line">
                <a:avLst/>
              </a:prstGeom>
            </p:spPr>
            <p:style>
              <a:lnRef idx="2">
                <a:schemeClr val="accent5"/>
              </a:lnRef>
              <a:fillRef idx="0">
                <a:schemeClr val="accent5"/>
              </a:fillRef>
              <a:effectRef idx="1">
                <a:schemeClr val="accent5"/>
              </a:effectRef>
              <a:fontRef idx="minor">
                <a:schemeClr val="tx1"/>
              </a:fontRef>
            </p:style>
          </p:cxnSp>
        </p:grpSp>
        <p:sp>
          <p:nvSpPr>
            <p:cNvPr id="11" name="pole tekstowe 10">
              <a:extLst>
                <a:ext uri="{FF2B5EF4-FFF2-40B4-BE49-F238E27FC236}">
                  <a16:creationId xmlns:a16="http://schemas.microsoft.com/office/drawing/2014/main" id="{68968824-0A43-00B5-A812-6E25D735D0DD}"/>
                </a:ext>
              </a:extLst>
            </p:cNvPr>
            <p:cNvSpPr txBox="1"/>
            <p:nvPr/>
          </p:nvSpPr>
          <p:spPr>
            <a:xfrm>
              <a:off x="3109843" y="3604454"/>
              <a:ext cx="1778449" cy="763011"/>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Natężenie prądu</a:t>
              </a:r>
            </a:p>
            <a:p>
              <a:r>
                <a:rPr lang="pl-PL">
                  <a:latin typeface="Times New Roman" panose="02020603050405020304" pitchFamily="18" charset="0"/>
                  <a:cs typeface="Times New Roman" panose="02020603050405020304" pitchFamily="18" charset="0"/>
                </a:rPr>
                <a:t>I [A]</a:t>
              </a:r>
            </a:p>
          </p:txBody>
        </p:sp>
        <p:sp>
          <p:nvSpPr>
            <p:cNvPr id="12" name="pole tekstowe 11">
              <a:extLst>
                <a:ext uri="{FF2B5EF4-FFF2-40B4-BE49-F238E27FC236}">
                  <a16:creationId xmlns:a16="http://schemas.microsoft.com/office/drawing/2014/main" id="{8571C2FF-619F-A589-D3BD-FC4EB1904BE5}"/>
                </a:ext>
              </a:extLst>
            </p:cNvPr>
            <p:cNvSpPr txBox="1"/>
            <p:nvPr/>
          </p:nvSpPr>
          <p:spPr>
            <a:xfrm>
              <a:off x="8167757" y="5084824"/>
              <a:ext cx="666076" cy="763011"/>
            </a:xfrm>
            <a:prstGeom prst="rect">
              <a:avLst/>
            </a:prstGeom>
            <a:noFill/>
          </p:spPr>
          <p:txBody>
            <a:bodyPr wrap="none" rtlCol="0">
              <a:spAutoFit/>
            </a:bodyPr>
            <a:lstStyle/>
            <a:p>
              <a:r>
                <a:rPr lang="pl-PL">
                  <a:latin typeface="Times New Roman" panose="02020603050405020304" pitchFamily="18" charset="0"/>
                  <a:cs typeface="Times New Roman" panose="02020603050405020304" pitchFamily="18" charset="0"/>
                </a:rPr>
                <a:t>Czas</a:t>
              </a:r>
            </a:p>
            <a:p>
              <a:r>
                <a:rPr lang="pl-PL">
                  <a:latin typeface="Times New Roman" panose="02020603050405020304" pitchFamily="18" charset="0"/>
                  <a:cs typeface="Times New Roman" panose="02020603050405020304" pitchFamily="18" charset="0"/>
                </a:rPr>
                <a:t>t [s]</a:t>
              </a:r>
            </a:p>
          </p:txBody>
        </p:sp>
      </p:grpSp>
      <p:sp>
        <p:nvSpPr>
          <p:cNvPr id="15" name="pole tekstowe 14">
            <a:extLst>
              <a:ext uri="{FF2B5EF4-FFF2-40B4-BE49-F238E27FC236}">
                <a16:creationId xmlns:a16="http://schemas.microsoft.com/office/drawing/2014/main" id="{F4BCB6C0-6E80-3162-F862-0C42A27A62FB}"/>
              </a:ext>
            </a:extLst>
          </p:cNvPr>
          <p:cNvSpPr txBox="1"/>
          <p:nvPr/>
        </p:nvSpPr>
        <p:spPr>
          <a:xfrm>
            <a:off x="783340" y="3416651"/>
            <a:ext cx="10688625" cy="830997"/>
          </a:xfrm>
          <a:prstGeom prst="rect">
            <a:avLst/>
          </a:prstGeom>
          <a:noFill/>
        </p:spPr>
        <p:txBody>
          <a:bodyPr wrap="square">
            <a:spAutoFit/>
          </a:bodyPr>
          <a:lstStyle/>
          <a:p>
            <a:pPr algn="just"/>
            <a:r>
              <a:rPr lang="pl-PL" sz="2400" dirty="0">
                <a:latin typeface="Times New Roman" panose="02020603050405020304" pitchFamily="18" charset="0"/>
                <a:cs typeface="Times New Roman" panose="02020603050405020304" pitchFamily="18" charset="0"/>
              </a:rPr>
              <a:t>Natężenie prądu elektrycznego to wielkość fizyczna określająca, ile ładunku elektrycznego przepływa przez przekrój przewodnika w jednostce czasu.</a:t>
            </a:r>
          </a:p>
        </p:txBody>
      </p:sp>
      <p:sp>
        <p:nvSpPr>
          <p:cNvPr id="17" name="pole tekstowe 16">
            <a:extLst>
              <a:ext uri="{FF2B5EF4-FFF2-40B4-BE49-F238E27FC236}">
                <a16:creationId xmlns:a16="http://schemas.microsoft.com/office/drawing/2014/main" id="{07E18C40-7E67-E503-E89C-A155CDCC6AE6}"/>
              </a:ext>
            </a:extLst>
          </p:cNvPr>
          <p:cNvSpPr txBox="1"/>
          <p:nvPr/>
        </p:nvSpPr>
        <p:spPr>
          <a:xfrm>
            <a:off x="734309" y="4426998"/>
            <a:ext cx="10515599" cy="461665"/>
          </a:xfrm>
          <a:prstGeom prst="rect">
            <a:avLst/>
          </a:prstGeom>
          <a:noFill/>
        </p:spPr>
        <p:txBody>
          <a:bodyPr wrap="square">
            <a:spAutoFit/>
          </a:bodyPr>
          <a:lstStyle/>
          <a:p>
            <a:pPr algn="just"/>
            <a:r>
              <a:rPr lang="pl-PL" sz="2400" dirty="0">
                <a:latin typeface="Times New Roman" panose="02020603050405020304" pitchFamily="18" charset="0"/>
                <a:cs typeface="Times New Roman" panose="02020603050405020304" pitchFamily="18" charset="0"/>
              </a:rPr>
              <a:t>Przebieg czasowy prądu stałego wygląda następująco:</a:t>
            </a:r>
          </a:p>
        </p:txBody>
      </p:sp>
    </p:spTree>
    <p:extLst>
      <p:ext uri="{BB962C8B-B14F-4D97-AF65-F5344CB8AC3E}">
        <p14:creationId xmlns:p14="http://schemas.microsoft.com/office/powerpoint/2010/main" val="42140528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AADA26-D07A-65B5-4998-E628524ECDF8}"/>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pic>
        <p:nvPicPr>
          <p:cNvPr id="12" name="Obraz 11">
            <a:extLst>
              <a:ext uri="{FF2B5EF4-FFF2-40B4-BE49-F238E27FC236}">
                <a16:creationId xmlns:a16="http://schemas.microsoft.com/office/drawing/2014/main" id="{61B6D174-2983-5F1F-B914-D8785BE8D67B}"/>
              </a:ext>
            </a:extLst>
          </p:cNvPr>
          <p:cNvPicPr>
            <a:picLocks noChangeAspect="1"/>
          </p:cNvPicPr>
          <p:nvPr/>
        </p:nvPicPr>
        <p:blipFill>
          <a:blip r:embed="rId2"/>
          <a:stretch>
            <a:fillRect/>
          </a:stretch>
        </p:blipFill>
        <p:spPr>
          <a:xfrm>
            <a:off x="3235048" y="1249597"/>
            <a:ext cx="4988570" cy="2404820"/>
          </a:xfrm>
          <a:prstGeom prst="rect">
            <a:avLst/>
          </a:prstGeom>
        </p:spPr>
      </p:pic>
      <p:grpSp>
        <p:nvGrpSpPr>
          <p:cNvPr id="19" name="Grupa 18">
            <a:extLst>
              <a:ext uri="{FF2B5EF4-FFF2-40B4-BE49-F238E27FC236}">
                <a16:creationId xmlns:a16="http://schemas.microsoft.com/office/drawing/2014/main" id="{7BBD9A8A-CBD5-FBC4-81E2-EE3AB2807D26}"/>
              </a:ext>
            </a:extLst>
          </p:cNvPr>
          <p:cNvGrpSpPr/>
          <p:nvPr/>
        </p:nvGrpSpPr>
        <p:grpSpPr>
          <a:xfrm>
            <a:off x="3235048" y="3486226"/>
            <a:ext cx="5312949" cy="3371774"/>
            <a:chOff x="3398146" y="3791854"/>
            <a:chExt cx="5312949" cy="3371774"/>
          </a:xfrm>
        </p:grpSpPr>
        <p:pic>
          <p:nvPicPr>
            <p:cNvPr id="5" name="Obraz 4">
              <a:extLst>
                <a:ext uri="{FF2B5EF4-FFF2-40B4-BE49-F238E27FC236}">
                  <a16:creationId xmlns:a16="http://schemas.microsoft.com/office/drawing/2014/main" id="{50E206DF-B97D-68C2-B465-0C2C24C3E502}"/>
                </a:ext>
              </a:extLst>
            </p:cNvPr>
            <p:cNvPicPr>
              <a:picLocks noChangeAspect="1"/>
            </p:cNvPicPr>
            <p:nvPr/>
          </p:nvPicPr>
          <p:blipFill>
            <a:blip r:embed="rId3"/>
            <a:stretch>
              <a:fillRect/>
            </a:stretch>
          </p:blipFill>
          <p:spPr>
            <a:xfrm>
              <a:off x="3398146" y="4219967"/>
              <a:ext cx="5312949" cy="2943661"/>
            </a:xfrm>
            <a:prstGeom prst="rect">
              <a:avLst/>
            </a:prstGeom>
          </p:spPr>
        </p:pic>
        <p:cxnSp>
          <p:nvCxnSpPr>
            <p:cNvPr id="7" name="Łącznik prosty ze strzałką 6">
              <a:extLst>
                <a:ext uri="{FF2B5EF4-FFF2-40B4-BE49-F238E27FC236}">
                  <a16:creationId xmlns:a16="http://schemas.microsoft.com/office/drawing/2014/main" id="{2EC379F4-2408-CA94-C38A-80C315E5EA8D}"/>
                </a:ext>
              </a:extLst>
            </p:cNvPr>
            <p:cNvCxnSpPr/>
            <p:nvPr/>
          </p:nvCxnSpPr>
          <p:spPr>
            <a:xfrm flipH="1">
              <a:off x="4621784" y="4219967"/>
              <a:ext cx="1068403"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9" name="Łącznik prosty ze strzałką 8">
              <a:extLst>
                <a:ext uri="{FF2B5EF4-FFF2-40B4-BE49-F238E27FC236}">
                  <a16:creationId xmlns:a16="http://schemas.microsoft.com/office/drawing/2014/main" id="{1BBCE93F-3A4B-D3FB-CB5B-0CC032B7A681}"/>
                </a:ext>
              </a:extLst>
            </p:cNvPr>
            <p:cNvCxnSpPr/>
            <p:nvPr/>
          </p:nvCxnSpPr>
          <p:spPr>
            <a:xfrm flipH="1">
              <a:off x="6421810" y="4161184"/>
              <a:ext cx="905820"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1" name="Łącznik prosty ze strzałką 10">
              <a:extLst>
                <a:ext uri="{FF2B5EF4-FFF2-40B4-BE49-F238E27FC236}">
                  <a16:creationId xmlns:a16="http://schemas.microsoft.com/office/drawing/2014/main" id="{709125A8-CA24-F7B3-3722-244689A24B1D}"/>
                </a:ext>
              </a:extLst>
            </p:cNvPr>
            <p:cNvCxnSpPr/>
            <p:nvPr/>
          </p:nvCxnSpPr>
          <p:spPr>
            <a:xfrm flipV="1">
              <a:off x="6259228" y="5278069"/>
              <a:ext cx="0" cy="99931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4" name="pole tekstowe 13">
              <a:extLst>
                <a:ext uri="{FF2B5EF4-FFF2-40B4-BE49-F238E27FC236}">
                  <a16:creationId xmlns:a16="http://schemas.microsoft.com/office/drawing/2014/main" id="{E89A0D71-A9EA-E0D4-332C-AC8F7C0CB81E}"/>
                </a:ext>
              </a:extLst>
            </p:cNvPr>
            <p:cNvSpPr txBox="1"/>
            <p:nvPr/>
          </p:nvSpPr>
          <p:spPr>
            <a:xfrm>
              <a:off x="4890052" y="3888351"/>
              <a:ext cx="620683" cy="369332"/>
            </a:xfrm>
            <a:prstGeom prst="rect">
              <a:avLst/>
            </a:prstGeom>
            <a:noFill/>
          </p:spPr>
          <p:txBody>
            <a:bodyPr wrap="none" rtlCol="0">
              <a:spAutoFit/>
            </a:bodyPr>
            <a:lstStyle/>
            <a:p>
              <a:r>
                <a:rPr lang="pl-PL">
                  <a:solidFill>
                    <a:srgbClr val="FFC000"/>
                  </a:solidFill>
                  <a:latin typeface="Times New Roman" panose="02020603050405020304" pitchFamily="18" charset="0"/>
                  <a:cs typeface="Times New Roman" panose="02020603050405020304" pitchFamily="18" charset="0"/>
                </a:rPr>
                <a:t>UR1</a:t>
              </a:r>
            </a:p>
          </p:txBody>
        </p:sp>
        <p:sp>
          <p:nvSpPr>
            <p:cNvPr id="15" name="pole tekstowe 14">
              <a:extLst>
                <a:ext uri="{FF2B5EF4-FFF2-40B4-BE49-F238E27FC236}">
                  <a16:creationId xmlns:a16="http://schemas.microsoft.com/office/drawing/2014/main" id="{C4689F11-B76C-E5B2-6081-BC9A13B1D8EA}"/>
                </a:ext>
              </a:extLst>
            </p:cNvPr>
            <p:cNvSpPr txBox="1"/>
            <p:nvPr/>
          </p:nvSpPr>
          <p:spPr>
            <a:xfrm>
              <a:off x="6568698" y="3791854"/>
              <a:ext cx="1068403" cy="369332"/>
            </a:xfrm>
            <a:prstGeom prst="rect">
              <a:avLst/>
            </a:prstGeom>
            <a:noFill/>
          </p:spPr>
          <p:txBody>
            <a:bodyPr wrap="square" rtlCol="0">
              <a:spAutoFit/>
            </a:bodyPr>
            <a:lstStyle/>
            <a:p>
              <a:r>
                <a:rPr lang="pl-PL">
                  <a:solidFill>
                    <a:srgbClr val="FFC000"/>
                  </a:solidFill>
                  <a:latin typeface="Times New Roman" panose="02020603050405020304" pitchFamily="18" charset="0"/>
                  <a:cs typeface="Times New Roman" panose="02020603050405020304" pitchFamily="18" charset="0"/>
                </a:rPr>
                <a:t>UR2</a:t>
              </a:r>
            </a:p>
          </p:txBody>
        </p:sp>
        <p:sp>
          <p:nvSpPr>
            <p:cNvPr id="16" name="pole tekstowe 15">
              <a:extLst>
                <a:ext uri="{FF2B5EF4-FFF2-40B4-BE49-F238E27FC236}">
                  <a16:creationId xmlns:a16="http://schemas.microsoft.com/office/drawing/2014/main" id="{B4AC5BD8-1274-409B-D421-FCBA58373E50}"/>
                </a:ext>
              </a:extLst>
            </p:cNvPr>
            <p:cNvSpPr txBox="1"/>
            <p:nvPr/>
          </p:nvSpPr>
          <p:spPr>
            <a:xfrm>
              <a:off x="6224105" y="5723390"/>
              <a:ext cx="620683" cy="369332"/>
            </a:xfrm>
            <a:prstGeom prst="rect">
              <a:avLst/>
            </a:prstGeom>
            <a:noFill/>
          </p:spPr>
          <p:txBody>
            <a:bodyPr wrap="none" rtlCol="0">
              <a:spAutoFit/>
            </a:bodyPr>
            <a:lstStyle/>
            <a:p>
              <a:r>
                <a:rPr lang="pl-PL">
                  <a:solidFill>
                    <a:srgbClr val="FFC000"/>
                  </a:solidFill>
                  <a:latin typeface="Times New Roman" panose="02020603050405020304" pitchFamily="18" charset="0"/>
                  <a:cs typeface="Times New Roman" panose="02020603050405020304" pitchFamily="18" charset="0"/>
                </a:rPr>
                <a:t>UR3</a:t>
              </a:r>
            </a:p>
          </p:txBody>
        </p:sp>
      </p:grpSp>
      <p:sp>
        <p:nvSpPr>
          <p:cNvPr id="17" name="pole tekstowe 16">
            <a:extLst>
              <a:ext uri="{FF2B5EF4-FFF2-40B4-BE49-F238E27FC236}">
                <a16:creationId xmlns:a16="http://schemas.microsoft.com/office/drawing/2014/main" id="{4D0E7CFD-9E20-B7DC-4568-33B3A76C50A5}"/>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40368110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4E83DF-7B8E-C96C-ADE1-88A2F1672346}"/>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pic>
        <p:nvPicPr>
          <p:cNvPr id="5" name="Obraz 4">
            <a:extLst>
              <a:ext uri="{FF2B5EF4-FFF2-40B4-BE49-F238E27FC236}">
                <a16:creationId xmlns:a16="http://schemas.microsoft.com/office/drawing/2014/main" id="{A917C222-E835-74EF-8D9F-0597397183BD}"/>
              </a:ext>
            </a:extLst>
          </p:cNvPr>
          <p:cNvPicPr>
            <a:picLocks noChangeAspect="1"/>
          </p:cNvPicPr>
          <p:nvPr/>
        </p:nvPicPr>
        <p:blipFill>
          <a:blip r:embed="rId2"/>
          <a:stretch>
            <a:fillRect/>
          </a:stretch>
        </p:blipFill>
        <p:spPr>
          <a:xfrm>
            <a:off x="3241882" y="1322840"/>
            <a:ext cx="5407371" cy="2936698"/>
          </a:xfrm>
          <a:prstGeom prst="rect">
            <a:avLst/>
          </a:prstGeom>
        </p:spPr>
      </p:pic>
      <p:pic>
        <p:nvPicPr>
          <p:cNvPr id="7" name="Obraz 6">
            <a:extLst>
              <a:ext uri="{FF2B5EF4-FFF2-40B4-BE49-F238E27FC236}">
                <a16:creationId xmlns:a16="http://schemas.microsoft.com/office/drawing/2014/main" id="{2023BEC5-E3F1-9773-C0EC-C648D46395E3}"/>
              </a:ext>
            </a:extLst>
          </p:cNvPr>
          <p:cNvPicPr>
            <a:picLocks noChangeAspect="1"/>
          </p:cNvPicPr>
          <p:nvPr/>
        </p:nvPicPr>
        <p:blipFill>
          <a:blip r:embed="rId3"/>
          <a:stretch>
            <a:fillRect/>
          </a:stretch>
        </p:blipFill>
        <p:spPr>
          <a:xfrm>
            <a:off x="1404937" y="3835468"/>
            <a:ext cx="9382125" cy="1095375"/>
          </a:xfrm>
          <a:prstGeom prst="rect">
            <a:avLst/>
          </a:prstGeom>
        </p:spPr>
      </p:pic>
      <p:pic>
        <p:nvPicPr>
          <p:cNvPr id="9" name="Obraz 8">
            <a:extLst>
              <a:ext uri="{FF2B5EF4-FFF2-40B4-BE49-F238E27FC236}">
                <a16:creationId xmlns:a16="http://schemas.microsoft.com/office/drawing/2014/main" id="{919C6E0B-7D7E-0115-0A13-11C9E760B644}"/>
              </a:ext>
            </a:extLst>
          </p:cNvPr>
          <p:cNvPicPr>
            <a:picLocks noChangeAspect="1"/>
          </p:cNvPicPr>
          <p:nvPr/>
        </p:nvPicPr>
        <p:blipFill>
          <a:blip r:embed="rId4"/>
          <a:stretch>
            <a:fillRect/>
          </a:stretch>
        </p:blipFill>
        <p:spPr>
          <a:xfrm>
            <a:off x="3834510" y="4930843"/>
            <a:ext cx="4015161" cy="1754878"/>
          </a:xfrm>
          <a:prstGeom prst="rect">
            <a:avLst/>
          </a:prstGeom>
        </p:spPr>
      </p:pic>
      <p:sp>
        <p:nvSpPr>
          <p:cNvPr id="10" name="pole tekstowe 9">
            <a:extLst>
              <a:ext uri="{FF2B5EF4-FFF2-40B4-BE49-F238E27FC236}">
                <a16:creationId xmlns:a16="http://schemas.microsoft.com/office/drawing/2014/main" id="{CA01C83E-FB84-4E1F-9056-A502B2E38641}"/>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19006069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764AC6-7699-7259-57AC-D765D9A8783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pic>
        <p:nvPicPr>
          <p:cNvPr id="5" name="Obraz 4">
            <a:extLst>
              <a:ext uri="{FF2B5EF4-FFF2-40B4-BE49-F238E27FC236}">
                <a16:creationId xmlns:a16="http://schemas.microsoft.com/office/drawing/2014/main" id="{F694C86F-1D5D-702C-FC5D-608796322F46}"/>
              </a:ext>
            </a:extLst>
          </p:cNvPr>
          <p:cNvPicPr>
            <a:picLocks noChangeAspect="1"/>
          </p:cNvPicPr>
          <p:nvPr/>
        </p:nvPicPr>
        <p:blipFill>
          <a:blip r:embed="rId2"/>
          <a:stretch>
            <a:fillRect/>
          </a:stretch>
        </p:blipFill>
        <p:spPr>
          <a:xfrm>
            <a:off x="2771775" y="1876425"/>
            <a:ext cx="6648450" cy="3105150"/>
          </a:xfrm>
          <a:prstGeom prst="rect">
            <a:avLst/>
          </a:prstGeom>
        </p:spPr>
      </p:pic>
      <p:pic>
        <p:nvPicPr>
          <p:cNvPr id="7" name="Obraz 6">
            <a:extLst>
              <a:ext uri="{FF2B5EF4-FFF2-40B4-BE49-F238E27FC236}">
                <a16:creationId xmlns:a16="http://schemas.microsoft.com/office/drawing/2014/main" id="{25EC64AE-6268-6548-E180-202A2265DD24}"/>
              </a:ext>
            </a:extLst>
          </p:cNvPr>
          <p:cNvPicPr>
            <a:picLocks noChangeAspect="1"/>
          </p:cNvPicPr>
          <p:nvPr/>
        </p:nvPicPr>
        <p:blipFill>
          <a:blip r:embed="rId3"/>
          <a:stretch>
            <a:fillRect/>
          </a:stretch>
        </p:blipFill>
        <p:spPr>
          <a:xfrm>
            <a:off x="1215956" y="4981575"/>
            <a:ext cx="9477375" cy="1152525"/>
          </a:xfrm>
          <a:prstGeom prst="rect">
            <a:avLst/>
          </a:prstGeom>
        </p:spPr>
      </p:pic>
      <p:sp>
        <p:nvSpPr>
          <p:cNvPr id="8" name="pole tekstowe 7">
            <a:extLst>
              <a:ext uri="{FF2B5EF4-FFF2-40B4-BE49-F238E27FC236}">
                <a16:creationId xmlns:a16="http://schemas.microsoft.com/office/drawing/2014/main" id="{964C451A-BBEC-99FA-1D6D-81181242C15B}"/>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3838831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B631F9-3F17-4FE0-BFAF-72B52FD5C635}"/>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sp>
        <p:nvSpPr>
          <p:cNvPr id="3" name="Symbol zastępczy zawartości 2">
            <a:extLst>
              <a:ext uri="{FF2B5EF4-FFF2-40B4-BE49-F238E27FC236}">
                <a16:creationId xmlns:a16="http://schemas.microsoft.com/office/drawing/2014/main" id="{C4DC0BD6-246B-4859-4D42-DB6AA944DE84}"/>
              </a:ext>
            </a:extLst>
          </p:cNvPr>
          <p:cNvSpPr>
            <a:spLocks noGrp="1"/>
          </p:cNvSpPr>
          <p:nvPr>
            <p:ph idx="1"/>
          </p:nvPr>
        </p:nvSpPr>
        <p:spPr>
          <a:xfrm>
            <a:off x="838200" y="1825625"/>
            <a:ext cx="10515600" cy="506758"/>
          </a:xfrm>
        </p:spPr>
        <p:txBody>
          <a:bodyPr/>
          <a:lstStyle/>
          <a:p>
            <a:pPr marL="0" indent="0">
              <a:buNone/>
            </a:pPr>
            <a:r>
              <a:rPr lang="pl-PL">
                <a:latin typeface="Times New Roman" panose="02020603050405020304" pitchFamily="18" charset="0"/>
                <a:cs typeface="Times New Roman" panose="02020603050405020304" pitchFamily="18" charset="0"/>
              </a:rPr>
              <a:t>Tworzymy układ równań:</a:t>
            </a:r>
          </a:p>
        </p:txBody>
      </p:sp>
      <p:pic>
        <p:nvPicPr>
          <p:cNvPr id="5" name="Obraz 4">
            <a:extLst>
              <a:ext uri="{FF2B5EF4-FFF2-40B4-BE49-F238E27FC236}">
                <a16:creationId xmlns:a16="http://schemas.microsoft.com/office/drawing/2014/main" id="{15D9278C-5E76-01AB-B278-DD5B5D49A442}"/>
              </a:ext>
            </a:extLst>
          </p:cNvPr>
          <p:cNvPicPr>
            <a:picLocks noChangeAspect="1"/>
          </p:cNvPicPr>
          <p:nvPr/>
        </p:nvPicPr>
        <p:blipFill>
          <a:blip r:embed="rId2"/>
          <a:stretch>
            <a:fillRect/>
          </a:stretch>
        </p:blipFill>
        <p:spPr>
          <a:xfrm>
            <a:off x="1357312" y="2471737"/>
            <a:ext cx="9477375" cy="1914525"/>
          </a:xfrm>
          <a:prstGeom prst="rect">
            <a:avLst/>
          </a:prstGeom>
        </p:spPr>
      </p:pic>
      <p:sp>
        <p:nvSpPr>
          <p:cNvPr id="6" name="pole tekstowe 5">
            <a:extLst>
              <a:ext uri="{FF2B5EF4-FFF2-40B4-BE49-F238E27FC236}">
                <a16:creationId xmlns:a16="http://schemas.microsoft.com/office/drawing/2014/main" id="{8B4356D3-2B0A-079C-DBAD-33E8A99CA251}"/>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38480801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9EEE913-13FE-F10C-D8C5-529BF8D083F5}"/>
              </a:ext>
            </a:extLst>
          </p:cNvPr>
          <p:cNvSpPr>
            <a:spLocks noGrp="1"/>
          </p:cNvSpPr>
          <p:nvPr>
            <p:ph idx="1"/>
          </p:nvPr>
        </p:nvSpPr>
        <p:spPr>
          <a:xfrm>
            <a:off x="838200" y="1825625"/>
            <a:ext cx="10515600" cy="1085436"/>
          </a:xfrm>
        </p:spPr>
        <p:txBody>
          <a:bodyPr>
            <a:normAutofit fontScale="92500" lnSpcReduction="20000"/>
          </a:bodyPr>
          <a:lstStyle/>
          <a:p>
            <a:pPr marL="0" indent="0">
              <a:buNone/>
            </a:pPr>
            <a:r>
              <a:rPr lang="pl-PL">
                <a:latin typeface="Times New Roman" panose="02020603050405020304" pitchFamily="18" charset="0"/>
                <a:cs typeface="Times New Roman" panose="02020603050405020304" pitchFamily="18" charset="0"/>
              </a:rPr>
              <a:t>Porządkujemy równania przenosząc na jedną stronę źródła napięcia, a na drugą spadki napięć na elementach</a:t>
            </a:r>
          </a:p>
          <a:p>
            <a:pPr marL="0" indent="0">
              <a:buNone/>
            </a:pPr>
            <a:r>
              <a:rPr lang="pl-PL">
                <a:latin typeface="Times New Roman" panose="02020603050405020304" pitchFamily="18" charset="0"/>
                <a:cs typeface="Times New Roman" panose="02020603050405020304" pitchFamily="18" charset="0"/>
              </a:rPr>
              <a:t>Dodatkowo wymnażamy poszczególne wyrazy przez siebie</a:t>
            </a:r>
          </a:p>
          <a:p>
            <a:endParaRPr lang="pl-PL">
              <a:latin typeface="Times New Roman" panose="02020603050405020304" pitchFamily="18" charset="0"/>
              <a:cs typeface="Times New Roman" panose="02020603050405020304" pitchFamily="18" charset="0"/>
            </a:endParaRPr>
          </a:p>
        </p:txBody>
      </p:sp>
      <p:sp>
        <p:nvSpPr>
          <p:cNvPr id="4" name="Tytuł 1">
            <a:extLst>
              <a:ext uri="{FF2B5EF4-FFF2-40B4-BE49-F238E27FC236}">
                <a16:creationId xmlns:a16="http://schemas.microsoft.com/office/drawing/2014/main" id="{47DEA83D-85C8-D80B-ED2B-2547990FF304}"/>
              </a:ext>
            </a:extLst>
          </p:cNvPr>
          <p:cNvSpPr>
            <a:spLocks noGrp="1"/>
          </p:cNvSpPr>
          <p:nvPr>
            <p:ph type="title"/>
          </p:nvPr>
        </p:nvSpPr>
        <p:spPr>
          <a:xfrm>
            <a:off x="838200" y="365125"/>
            <a:ext cx="10515600" cy="1325563"/>
          </a:xfrm>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pic>
        <p:nvPicPr>
          <p:cNvPr id="6" name="Obraz 5">
            <a:extLst>
              <a:ext uri="{FF2B5EF4-FFF2-40B4-BE49-F238E27FC236}">
                <a16:creationId xmlns:a16="http://schemas.microsoft.com/office/drawing/2014/main" id="{DE1FD601-3C7B-8AEB-5B45-A269E127EE5C}"/>
              </a:ext>
            </a:extLst>
          </p:cNvPr>
          <p:cNvPicPr>
            <a:picLocks noChangeAspect="1"/>
          </p:cNvPicPr>
          <p:nvPr/>
        </p:nvPicPr>
        <p:blipFill>
          <a:blip r:embed="rId2"/>
          <a:stretch>
            <a:fillRect/>
          </a:stretch>
        </p:blipFill>
        <p:spPr>
          <a:xfrm>
            <a:off x="1141344" y="3709159"/>
            <a:ext cx="9220200" cy="2143125"/>
          </a:xfrm>
          <a:prstGeom prst="rect">
            <a:avLst/>
          </a:prstGeom>
        </p:spPr>
      </p:pic>
      <p:sp>
        <p:nvSpPr>
          <p:cNvPr id="7" name="pole tekstowe 6">
            <a:extLst>
              <a:ext uri="{FF2B5EF4-FFF2-40B4-BE49-F238E27FC236}">
                <a16:creationId xmlns:a16="http://schemas.microsoft.com/office/drawing/2014/main" id="{7D610E71-7E3C-01CE-6DCB-821BDE1DF2E3}"/>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15097261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67F9701-1F1A-DB46-6921-9872CA7F8094}"/>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sp>
        <p:nvSpPr>
          <p:cNvPr id="3" name="Symbol zastępczy zawartości 2">
            <a:extLst>
              <a:ext uri="{FF2B5EF4-FFF2-40B4-BE49-F238E27FC236}">
                <a16:creationId xmlns:a16="http://schemas.microsoft.com/office/drawing/2014/main" id="{8C7C9EA1-7D66-D6C6-C272-2A792C01B6DD}"/>
              </a:ext>
            </a:extLst>
          </p:cNvPr>
          <p:cNvSpPr>
            <a:spLocks noGrp="1"/>
          </p:cNvSpPr>
          <p:nvPr>
            <p:ph idx="1"/>
          </p:nvPr>
        </p:nvSpPr>
        <p:spPr>
          <a:xfrm>
            <a:off x="838200" y="1825625"/>
            <a:ext cx="10515600" cy="692288"/>
          </a:xfrm>
        </p:spPr>
        <p:txBody>
          <a:bodyPr/>
          <a:lstStyle/>
          <a:p>
            <a:pPr marL="0" indent="0">
              <a:buNone/>
            </a:pPr>
            <a:r>
              <a:rPr lang="pl-PL">
                <a:latin typeface="Times New Roman" panose="02020603050405020304" pitchFamily="18" charset="0"/>
                <a:cs typeface="Times New Roman" panose="02020603050405020304" pitchFamily="18" charset="0"/>
              </a:rPr>
              <a:t>Rozwiązujemy układ równań:</a:t>
            </a:r>
          </a:p>
          <a:p>
            <a:endParaRPr lang="pl-PL">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75A42A24-1746-1418-7340-80942F625E41}"/>
              </a:ext>
            </a:extLst>
          </p:cNvPr>
          <p:cNvPicPr>
            <a:picLocks noChangeAspect="1"/>
          </p:cNvPicPr>
          <p:nvPr/>
        </p:nvPicPr>
        <p:blipFill>
          <a:blip r:embed="rId2"/>
          <a:stretch>
            <a:fillRect/>
          </a:stretch>
        </p:blipFill>
        <p:spPr>
          <a:xfrm>
            <a:off x="2139811" y="3216138"/>
            <a:ext cx="7753350" cy="2247900"/>
          </a:xfrm>
          <a:prstGeom prst="rect">
            <a:avLst/>
          </a:prstGeom>
        </p:spPr>
      </p:pic>
      <p:sp>
        <p:nvSpPr>
          <p:cNvPr id="13" name="pole tekstowe 12">
            <a:extLst>
              <a:ext uri="{FF2B5EF4-FFF2-40B4-BE49-F238E27FC236}">
                <a16:creationId xmlns:a16="http://schemas.microsoft.com/office/drawing/2014/main" id="{1F171148-9A7F-5B29-10EA-1CC81171D35D}"/>
              </a:ext>
            </a:extLst>
          </p:cNvPr>
          <p:cNvSpPr txBox="1"/>
          <p:nvPr/>
        </p:nvSpPr>
        <p:spPr>
          <a:xfrm>
            <a:off x="0" y="6642556"/>
            <a:ext cx="7081078" cy="215444"/>
          </a:xfrm>
          <a:prstGeom prst="rect">
            <a:avLst/>
          </a:prstGeom>
          <a:noFill/>
        </p:spPr>
        <p:txBody>
          <a:bodyPr wrap="square">
            <a:spAutoFit/>
          </a:bodyPr>
          <a:lstStyle/>
          <a:p>
            <a:r>
              <a:rPr lang="pl-PL" sz="800">
                <a:latin typeface="Times New Roman" panose="02020603050405020304" pitchFamily="18" charset="0"/>
                <a:cs typeface="Times New Roman" panose="02020603050405020304" pitchFamily="18" charset="0"/>
              </a:rPr>
              <a:t>Źródło: https://pl.khanacademy.org/science/electrical-engineering/ee-circuit-analysis-topic/ee-dc-circuit-analysis/a/ee-mesh-current-method</a:t>
            </a:r>
          </a:p>
        </p:txBody>
      </p:sp>
    </p:spTree>
    <p:extLst>
      <p:ext uri="{BB962C8B-B14F-4D97-AF65-F5344CB8AC3E}">
        <p14:creationId xmlns:p14="http://schemas.microsoft.com/office/powerpoint/2010/main" val="7355355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FDFEF97-C124-25D7-CA7E-4A6C3C40EA8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oczkowa</a:t>
            </a:r>
          </a:p>
        </p:txBody>
      </p:sp>
      <p:sp>
        <p:nvSpPr>
          <p:cNvPr id="5" name="pole tekstowe 4">
            <a:extLst>
              <a:ext uri="{FF2B5EF4-FFF2-40B4-BE49-F238E27FC236}">
                <a16:creationId xmlns:a16="http://schemas.microsoft.com/office/drawing/2014/main" id="{4E1D1F4C-331B-7FD8-ADA3-07469E271392}"/>
              </a:ext>
            </a:extLst>
          </p:cNvPr>
          <p:cNvSpPr txBox="1"/>
          <p:nvPr/>
        </p:nvSpPr>
        <p:spPr>
          <a:xfrm>
            <a:off x="978452" y="1690688"/>
            <a:ext cx="10375348" cy="1569660"/>
          </a:xfrm>
          <a:prstGeom prst="rect">
            <a:avLst/>
          </a:prstGeom>
          <a:noFill/>
        </p:spPr>
        <p:txBody>
          <a:bodyPr wrap="square">
            <a:spAutoFit/>
          </a:bodyPr>
          <a:lstStyle/>
          <a:p>
            <a:pPr algn="just"/>
            <a:r>
              <a:rPr lang="pl-PL" sz="2400" dirty="0">
                <a:latin typeface="Times New Roman" panose="02020603050405020304" pitchFamily="18" charset="0"/>
                <a:cs typeface="Times New Roman" panose="02020603050405020304" pitchFamily="18" charset="0"/>
              </a:rPr>
              <a:t>Dla bardzo złożonych obwodów należy stworzyć i rozwiązań układ metodą macierzową.</a:t>
            </a:r>
          </a:p>
          <a:p>
            <a:pPr algn="just"/>
            <a:r>
              <a:rPr lang="pl-PL" sz="2400" dirty="0">
                <a:latin typeface="Times New Roman" panose="02020603050405020304" pitchFamily="18" charset="0"/>
                <a:cs typeface="Times New Roman" panose="02020603050405020304" pitchFamily="18" charset="0"/>
              </a:rPr>
              <a:t>Aby lepiej poznać rachunek macierzowy oraz operacje na liczbach zespolonych polecam publikację: </a:t>
            </a:r>
          </a:p>
        </p:txBody>
      </p:sp>
      <p:pic>
        <p:nvPicPr>
          <p:cNvPr id="6" name="Obraz 5">
            <a:extLst>
              <a:ext uri="{FF2B5EF4-FFF2-40B4-BE49-F238E27FC236}">
                <a16:creationId xmlns:a16="http://schemas.microsoft.com/office/drawing/2014/main" id="{B75B1E31-ABFC-0E4A-9F16-A61973C5A002}"/>
              </a:ext>
            </a:extLst>
          </p:cNvPr>
          <p:cNvPicPr>
            <a:picLocks noChangeAspect="1"/>
          </p:cNvPicPr>
          <p:nvPr/>
        </p:nvPicPr>
        <p:blipFill>
          <a:blip r:embed="rId2"/>
          <a:stretch>
            <a:fillRect/>
          </a:stretch>
        </p:blipFill>
        <p:spPr>
          <a:xfrm>
            <a:off x="4547831" y="3260348"/>
            <a:ext cx="2448252" cy="3410539"/>
          </a:xfrm>
          <a:prstGeom prst="rect">
            <a:avLst/>
          </a:prstGeom>
        </p:spPr>
      </p:pic>
    </p:spTree>
    <p:extLst>
      <p:ext uri="{BB962C8B-B14F-4D97-AF65-F5344CB8AC3E}">
        <p14:creationId xmlns:p14="http://schemas.microsoft.com/office/powerpoint/2010/main" val="26993267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1E6AADC-27C2-0A07-0DB8-EE1504D5DC0D}"/>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węzłowa</a:t>
            </a:r>
          </a:p>
        </p:txBody>
      </p:sp>
      <p:sp>
        <p:nvSpPr>
          <p:cNvPr id="3" name="Symbol zastępczy zawartości 2">
            <a:extLst>
              <a:ext uri="{FF2B5EF4-FFF2-40B4-BE49-F238E27FC236}">
                <a16:creationId xmlns:a16="http://schemas.microsoft.com/office/drawing/2014/main" id="{5018319C-46CE-5666-9928-8798B34AF8D7}"/>
              </a:ext>
            </a:extLst>
          </p:cNvPr>
          <p:cNvSpPr>
            <a:spLocks noGrp="1"/>
          </p:cNvSpPr>
          <p:nvPr>
            <p:ph idx="1"/>
          </p:nvPr>
        </p:nvSpPr>
        <p:spPr>
          <a:xfrm>
            <a:off x="838200" y="1825625"/>
            <a:ext cx="10515600" cy="1403488"/>
          </a:xfrm>
        </p:spPr>
        <p:txBody>
          <a:bodyPr>
            <a:normAutofit/>
          </a:bodyPr>
          <a:lstStyle/>
          <a:p>
            <a:pPr marL="0" indent="0" algn="just">
              <a:buNone/>
            </a:pPr>
            <a:r>
              <a:rPr lang="pl-PL" sz="2400" b="0" i="0" dirty="0">
                <a:solidFill>
                  <a:srgbClr val="001D35"/>
                </a:solidFill>
                <a:effectLst/>
                <a:latin typeface="Times New Roman" panose="02020603050405020304" pitchFamily="18" charset="0"/>
                <a:cs typeface="Times New Roman" panose="02020603050405020304" pitchFamily="18" charset="0"/>
              </a:rPr>
              <a:t>Potencjał węzłowy to </a:t>
            </a:r>
            <a:r>
              <a:rPr lang="pl-PL" sz="2400" dirty="0">
                <a:latin typeface="Times New Roman" panose="02020603050405020304" pitchFamily="18" charset="0"/>
                <a:cs typeface="Times New Roman" panose="02020603050405020304" pitchFamily="18" charset="0"/>
              </a:rPr>
              <a:t>napięcie między danym węzłem obwodu elektrycznego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a wybranym węzłem odniesienia, który przyjmuje się za punkt zerowy</a:t>
            </a:r>
          </a:p>
        </p:txBody>
      </p:sp>
      <p:pic>
        <p:nvPicPr>
          <p:cNvPr id="5" name="Obraz 4">
            <a:extLst>
              <a:ext uri="{FF2B5EF4-FFF2-40B4-BE49-F238E27FC236}">
                <a16:creationId xmlns:a16="http://schemas.microsoft.com/office/drawing/2014/main" id="{BC8EC5C0-806B-D2FF-AB72-85B7869B9D68}"/>
              </a:ext>
            </a:extLst>
          </p:cNvPr>
          <p:cNvPicPr>
            <a:picLocks noChangeAspect="1"/>
          </p:cNvPicPr>
          <p:nvPr/>
        </p:nvPicPr>
        <p:blipFill>
          <a:blip r:embed="rId2"/>
          <a:stretch>
            <a:fillRect/>
          </a:stretch>
        </p:blipFill>
        <p:spPr>
          <a:xfrm>
            <a:off x="2195926" y="3200400"/>
            <a:ext cx="7667625" cy="3657600"/>
          </a:xfrm>
          <a:prstGeom prst="rect">
            <a:avLst/>
          </a:prstGeom>
        </p:spPr>
      </p:pic>
    </p:spTree>
    <p:extLst>
      <p:ext uri="{BB962C8B-B14F-4D97-AF65-F5344CB8AC3E}">
        <p14:creationId xmlns:p14="http://schemas.microsoft.com/office/powerpoint/2010/main" val="11530707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DACEB40-9EFD-95E5-8A88-0869A1BE683C}"/>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węzłowa</a:t>
            </a:r>
          </a:p>
        </p:txBody>
      </p:sp>
      <p:sp>
        <p:nvSpPr>
          <p:cNvPr id="3" name="Symbol zastępczy zawartości 2">
            <a:extLst>
              <a:ext uri="{FF2B5EF4-FFF2-40B4-BE49-F238E27FC236}">
                <a16:creationId xmlns:a16="http://schemas.microsoft.com/office/drawing/2014/main" id="{06F20232-A2F8-331E-26F9-103F793339D0}"/>
              </a:ext>
            </a:extLst>
          </p:cNvPr>
          <p:cNvSpPr>
            <a:spLocks noGrp="1"/>
          </p:cNvSpPr>
          <p:nvPr>
            <p:ph idx="1"/>
          </p:nvPr>
        </p:nvSpPr>
        <p:spPr>
          <a:xfrm>
            <a:off x="838200" y="1825625"/>
            <a:ext cx="10515600" cy="961749"/>
          </a:xfrm>
        </p:spPr>
        <p:txBody>
          <a:bodyPr>
            <a:normAutofit/>
          </a:bodyPr>
          <a:lstStyle/>
          <a:p>
            <a:pPr marL="0" indent="0" algn="just">
              <a:buNone/>
            </a:pPr>
            <a:r>
              <a:rPr lang="pl-PL" sz="2400" b="0" i="0" dirty="0">
                <a:solidFill>
                  <a:srgbClr val="21242C"/>
                </a:solidFill>
                <a:effectLst/>
                <a:latin typeface="Times New Roman" panose="02020603050405020304" pitchFamily="18" charset="0"/>
                <a:cs typeface="Times New Roman" panose="02020603050405020304" pitchFamily="18" charset="0"/>
              </a:rPr>
              <a:t>W metodzie potencjałów węzłowych analiza obwodu wykonywana jest w następujących krokach:</a:t>
            </a:r>
          </a:p>
          <a:p>
            <a:pPr marL="0" indent="0" algn="just">
              <a:buNone/>
            </a:pPr>
            <a:endParaRPr lang="pl-PL" sz="2400" dirty="0">
              <a:latin typeface="Times New Roman" panose="02020603050405020304" pitchFamily="18" charset="0"/>
              <a:cs typeface="Times New Roman" panose="02020603050405020304" pitchFamily="18" charset="0"/>
            </a:endParaRPr>
          </a:p>
        </p:txBody>
      </p:sp>
      <p:sp>
        <p:nvSpPr>
          <p:cNvPr id="6" name="Symbol zastępczy zawartości 2">
            <a:extLst>
              <a:ext uri="{FF2B5EF4-FFF2-40B4-BE49-F238E27FC236}">
                <a16:creationId xmlns:a16="http://schemas.microsoft.com/office/drawing/2014/main" id="{F88D9EA8-8C20-D7BB-D70A-36C6426E762D}"/>
              </a:ext>
            </a:extLst>
          </p:cNvPr>
          <p:cNvSpPr txBox="1">
            <a:spLocks/>
          </p:cNvSpPr>
          <p:nvPr/>
        </p:nvSpPr>
        <p:spPr>
          <a:xfrm>
            <a:off x="794027" y="2890216"/>
            <a:ext cx="10515600" cy="16773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2400" b="0" i="0" dirty="0">
                <a:solidFill>
                  <a:srgbClr val="21242C"/>
                </a:solidFill>
                <a:effectLst/>
                <a:latin typeface="Times New Roman" panose="02020603050405020304" pitchFamily="18" charset="0"/>
                <a:cs typeface="Times New Roman" panose="02020603050405020304" pitchFamily="18" charset="0"/>
              </a:rPr>
              <a:t>Oznaczenie węzła odniesienia (uziemienia).</a:t>
            </a:r>
          </a:p>
          <a:p>
            <a:pPr algn="just"/>
            <a:r>
              <a:rPr lang="pl-PL" sz="2400" b="0" i="0" dirty="0">
                <a:solidFill>
                  <a:srgbClr val="21242C"/>
                </a:solidFill>
                <a:effectLst/>
                <a:latin typeface="Times New Roman" panose="02020603050405020304" pitchFamily="18" charset="0"/>
                <a:cs typeface="Times New Roman" panose="02020603050405020304" pitchFamily="18" charset="0"/>
              </a:rPr>
              <a:t>Oznaczenie potencjałów węzłowych pozostałych węzłów.</a:t>
            </a:r>
          </a:p>
          <a:p>
            <a:pPr algn="just"/>
            <a:r>
              <a:rPr lang="pl-PL" sz="2400" b="0" i="0" dirty="0">
                <a:solidFill>
                  <a:srgbClr val="21242C"/>
                </a:solidFill>
                <a:effectLst/>
                <a:latin typeface="Times New Roman" panose="02020603050405020304" pitchFamily="18" charset="0"/>
                <a:cs typeface="Times New Roman" panose="02020603050405020304" pitchFamily="18" charset="0"/>
              </a:rPr>
              <a:t>Rozwiązanie najpierw łatwych węzłów, czyli takich gdzie źródło napięciowe podłączone jest bezpośrednio do uziemienia.</a:t>
            </a:r>
          </a:p>
          <a:p>
            <a:pPr algn="just"/>
            <a:endParaRPr lang="pl-PL" sz="2400" dirty="0">
              <a:latin typeface="Times New Roman" panose="02020603050405020304" pitchFamily="18" charset="0"/>
              <a:cs typeface="Times New Roman" panose="02020603050405020304" pitchFamily="18" charset="0"/>
            </a:endParaRPr>
          </a:p>
        </p:txBody>
      </p:sp>
      <p:sp>
        <p:nvSpPr>
          <p:cNvPr id="7" name="Symbol zastępczy zawartości 2">
            <a:extLst>
              <a:ext uri="{FF2B5EF4-FFF2-40B4-BE49-F238E27FC236}">
                <a16:creationId xmlns:a16="http://schemas.microsoft.com/office/drawing/2014/main" id="{0BD57B41-176B-DAA7-96F9-33D781C6EC7F}"/>
              </a:ext>
            </a:extLst>
          </p:cNvPr>
          <p:cNvSpPr txBox="1">
            <a:spLocks/>
          </p:cNvSpPr>
          <p:nvPr/>
        </p:nvSpPr>
        <p:spPr>
          <a:xfrm>
            <a:off x="758688" y="4625010"/>
            <a:ext cx="10515600" cy="167736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2400" b="0" i="0" dirty="0">
                <a:solidFill>
                  <a:srgbClr val="21242C"/>
                </a:solidFill>
                <a:effectLst/>
                <a:latin typeface="Times New Roman" panose="02020603050405020304" pitchFamily="18" charset="0"/>
                <a:cs typeface="Times New Roman" panose="02020603050405020304" pitchFamily="18" charset="0"/>
              </a:rPr>
              <a:t>Rozpisanie równań prądowego prawa Kirchhoffa dla każdego węzła. Zastosowanie prawa Ohma (w pamięci).</a:t>
            </a:r>
          </a:p>
          <a:p>
            <a:pPr algn="just"/>
            <a:r>
              <a:rPr lang="pl-PL" sz="2400" b="0" i="0" dirty="0">
                <a:solidFill>
                  <a:srgbClr val="21242C"/>
                </a:solidFill>
                <a:effectLst/>
                <a:latin typeface="Times New Roman" panose="02020603050405020304" pitchFamily="18" charset="0"/>
                <a:cs typeface="Times New Roman" panose="02020603050405020304" pitchFamily="18" charset="0"/>
              </a:rPr>
              <a:t>Rozwiązanie otrzymanego układu równań dla wszystkich potencjałów węzłowych.</a:t>
            </a:r>
          </a:p>
          <a:p>
            <a:pPr algn="just"/>
            <a:r>
              <a:rPr lang="pl-PL" sz="2400" b="0" i="0" dirty="0">
                <a:solidFill>
                  <a:srgbClr val="21242C"/>
                </a:solidFill>
                <a:effectLst/>
                <a:latin typeface="Times New Roman" panose="02020603050405020304" pitchFamily="18" charset="0"/>
                <a:cs typeface="Times New Roman" panose="02020603050405020304" pitchFamily="18" charset="0"/>
              </a:rPr>
              <a:t>Znalezienie interesujących nas natężeń prądu przy pomocy prawa Ohma.</a:t>
            </a: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31067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2ADD8B-8283-3267-0A1C-C5D91A866BC7}"/>
              </a:ext>
            </a:extLst>
          </p:cNvPr>
          <p:cNvSpPr>
            <a:spLocks noGrp="1"/>
          </p:cNvSpPr>
          <p:nvPr>
            <p:ph type="title"/>
          </p:nvPr>
        </p:nvSpPr>
        <p:spPr/>
        <p:txBody>
          <a:bodyPr/>
          <a:lstStyle/>
          <a:p>
            <a:pPr algn="ctr"/>
            <a:r>
              <a:rPr lang="pl-PL">
                <a:latin typeface="Times New Roman" panose="02020603050405020304" pitchFamily="18" charset="0"/>
                <a:cs typeface="Times New Roman" panose="02020603050405020304" pitchFamily="18" charset="0"/>
              </a:rPr>
              <a:t>Metody analizy obwodów: metoda węzłowa</a:t>
            </a:r>
          </a:p>
        </p:txBody>
      </p:sp>
      <p:pic>
        <p:nvPicPr>
          <p:cNvPr id="5" name="Obraz 4">
            <a:extLst>
              <a:ext uri="{FF2B5EF4-FFF2-40B4-BE49-F238E27FC236}">
                <a16:creationId xmlns:a16="http://schemas.microsoft.com/office/drawing/2014/main" id="{E852F05F-25C6-12D9-791B-1DD447E39B9D}"/>
              </a:ext>
            </a:extLst>
          </p:cNvPr>
          <p:cNvPicPr>
            <a:picLocks noChangeAspect="1"/>
          </p:cNvPicPr>
          <p:nvPr/>
        </p:nvPicPr>
        <p:blipFill>
          <a:blip r:embed="rId2"/>
          <a:stretch>
            <a:fillRect/>
          </a:stretch>
        </p:blipFill>
        <p:spPr>
          <a:xfrm>
            <a:off x="3235773" y="1605169"/>
            <a:ext cx="5720453" cy="2228580"/>
          </a:xfrm>
          <a:prstGeom prst="rect">
            <a:avLst/>
          </a:prstGeom>
        </p:spPr>
      </p:pic>
      <p:pic>
        <p:nvPicPr>
          <p:cNvPr id="7" name="Obraz 6">
            <a:extLst>
              <a:ext uri="{FF2B5EF4-FFF2-40B4-BE49-F238E27FC236}">
                <a16:creationId xmlns:a16="http://schemas.microsoft.com/office/drawing/2014/main" id="{71B442E2-F0D4-DA1B-8C30-E66D5F5E1065}"/>
              </a:ext>
            </a:extLst>
          </p:cNvPr>
          <p:cNvPicPr>
            <a:picLocks noChangeAspect="1"/>
          </p:cNvPicPr>
          <p:nvPr/>
        </p:nvPicPr>
        <p:blipFill>
          <a:blip r:embed="rId3"/>
          <a:stretch>
            <a:fillRect/>
          </a:stretch>
        </p:blipFill>
        <p:spPr>
          <a:xfrm>
            <a:off x="3688522" y="3765838"/>
            <a:ext cx="4896536" cy="2802175"/>
          </a:xfrm>
          <a:prstGeom prst="rect">
            <a:avLst/>
          </a:prstGeom>
        </p:spPr>
      </p:pic>
    </p:spTree>
    <p:extLst>
      <p:ext uri="{BB962C8B-B14F-4D97-AF65-F5344CB8AC3E}">
        <p14:creationId xmlns:p14="http://schemas.microsoft.com/office/powerpoint/2010/main" val="298495584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E55FD8-00A2-4B4D-B11A-D5B4B158156A}">
  <ds:schemaRefs>
    <ds:schemaRef ds:uri="39dffa5a-150f-457c-8b6d-ea62e236bb79"/>
    <ds:schemaRef ds:uri="e86e79c7-44b9-4496-9852-7c251c1660e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42ACA5D-ACEA-4D18-9B28-0EC4C3BB7749}">
  <ds:schemaRefs>
    <ds:schemaRef ds:uri="39dffa5a-150f-457c-8b6d-ea62e236bb79"/>
    <ds:schemaRef ds:uri="e86e79c7-44b9-4496-9852-7c251c1660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51EDC0B-F1DC-4D9E-85E1-1D221FD18B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8732</Words>
  <Application>Microsoft Office PowerPoint</Application>
  <PresentationFormat>Panoramiczny</PresentationFormat>
  <Paragraphs>834</Paragraphs>
  <Slides>227</Slides>
  <Notes>4</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227</vt:i4>
      </vt:variant>
    </vt:vector>
  </HeadingPairs>
  <TitlesOfParts>
    <vt:vector size="235" baseType="lpstr">
      <vt:lpstr>Aptos</vt:lpstr>
      <vt:lpstr>Aptos Display</vt:lpstr>
      <vt:lpstr>Arial</vt:lpstr>
      <vt:lpstr>Poppins</vt:lpstr>
      <vt:lpstr>Symbol</vt:lpstr>
      <vt:lpstr>Tahoma</vt:lpstr>
      <vt:lpstr>Times New Roman</vt:lpstr>
      <vt:lpstr>Motyw pakietu Office</vt:lpstr>
      <vt:lpstr>Prezentacja programu PowerPoint</vt:lpstr>
      <vt:lpstr>Moduł 1: Wprowadzenie i podstawy teorii obwodów</vt:lpstr>
      <vt:lpstr>Wprowadzenie do kursu, cel i zakres szkolenia</vt:lpstr>
      <vt:lpstr>Wprowadzenie do kursu, cel i zakres szkolenia</vt:lpstr>
      <vt:lpstr>Podstawowe pojęcia fizyczne: prąd</vt:lpstr>
      <vt:lpstr>Podstawowe pojęcia fizyczne: prąd</vt:lpstr>
      <vt:lpstr>Podstawowe pojęcia fizyczne: prąd</vt:lpstr>
      <vt:lpstr>Podstawowe pojęcia fizyczne: prąd</vt:lpstr>
      <vt:lpstr>Podstawowe pojęcia fizyczne: prąd</vt:lpstr>
      <vt:lpstr>Podstawowe pojęcia fizyczne: prąd</vt:lpstr>
      <vt:lpstr>Podstawowe pojęcia fizyczne: prąd</vt:lpstr>
      <vt:lpstr>Podstawowe pojęcia fizyczne: prąd</vt:lpstr>
      <vt:lpstr>Podstawowe pojęcia fizyczne: napięcie elektryczne</vt:lpstr>
      <vt:lpstr>Podstawowe pojęcia fizyczne: napięcie elektryczne</vt:lpstr>
      <vt:lpstr>Podstawowe pojęcia fizyczne: napięcie elektryczne</vt:lpstr>
      <vt:lpstr>Podstawowe pojęcia fizyczne: napięcie elektryczne</vt:lpstr>
      <vt:lpstr>Podstawowe pojęcia fizyczne: moc w ujęciu elektrotechniki</vt:lpstr>
      <vt:lpstr>Podstawowe pojęcia fizyczne: moc czynna</vt:lpstr>
      <vt:lpstr>Podstawowe pojęcia fizyczne: moc czynna</vt:lpstr>
      <vt:lpstr>Podstawowe pojęcia fizyczne: moc czynna</vt:lpstr>
      <vt:lpstr>Podstawowe pojęcia fizyczne: moc bierna</vt:lpstr>
      <vt:lpstr>Podstawowe pojęcia fizyczne: moc bierna</vt:lpstr>
      <vt:lpstr>Podstawowe pojęcia fizyczne: moc pozorna</vt:lpstr>
      <vt:lpstr>Podstawowe pojęcia fizyczne: moc pozorna</vt:lpstr>
      <vt:lpstr>Podstawowe pojęcia fizyczne: moc pozorna</vt:lpstr>
      <vt:lpstr>Podstawowe pojęcia fizyczne: moc dystorsji</vt:lpstr>
      <vt:lpstr>Podstawowe pojęcia fizyczne: moc dystorsji</vt:lpstr>
      <vt:lpstr>Podstawowe pojęcia fizyczne: energia elektryczna</vt:lpstr>
      <vt:lpstr>Podstawowe pojęcia fizyczne: energia elektryczna</vt:lpstr>
      <vt:lpstr>Podstawowe pojęcia fizyczne: rezystancja</vt:lpstr>
      <vt:lpstr>Podstawowe pojęcia fizyczne: reaktancja</vt:lpstr>
      <vt:lpstr>Podstawowe pojęcia fizyczne: impedancja</vt:lpstr>
      <vt:lpstr>Podstawowe pojęcia fizyczne: impedancja</vt:lpstr>
      <vt:lpstr>Podstawowe pojęcia fizyczne: impedancja</vt:lpstr>
      <vt:lpstr>Podstawowe pojęcia fizyczne: analiza harmonicznych</vt:lpstr>
      <vt:lpstr>Podstawowe pojęcia fizyczne: analiza harmonicznych</vt:lpstr>
      <vt:lpstr>Podstawowe pojęcia fizyczne: analiza harmonicznych</vt:lpstr>
      <vt:lpstr>Podstawowe pojęcia fizyczne: analiza harmonicznych</vt:lpstr>
      <vt:lpstr>Podstawowe pojęcia fizyczne: analiza harmonicznych</vt:lpstr>
      <vt:lpstr>Elementy obwodów: źródła napięcia / prądu</vt:lpstr>
      <vt:lpstr>Elementy obwodów: źródła napięcia / prądu</vt:lpstr>
      <vt:lpstr>Elementy obwodów: źródła napięcia i obwód nierozgałęziony</vt:lpstr>
      <vt:lpstr>Elementy obwodów: obwód rozgałęziony</vt:lpstr>
      <vt:lpstr>Elementy obwodów: obwód rozgałęziony</vt:lpstr>
      <vt:lpstr>Elementy obwodów: rezystor</vt:lpstr>
      <vt:lpstr>Elementy obwodów: rezystor</vt:lpstr>
      <vt:lpstr>Elementy obwodów: rezystor</vt:lpstr>
      <vt:lpstr>Elementy obwodów: rezystor</vt:lpstr>
      <vt:lpstr>Elementy obwodów: rezystor</vt:lpstr>
      <vt:lpstr>Elementy obwodów: rezystor</vt:lpstr>
      <vt:lpstr>Elementy obwodów: rezystor</vt:lpstr>
      <vt:lpstr>Elementy obwodów: kondensator</vt:lpstr>
      <vt:lpstr>Elementy obwodów: kondensator</vt:lpstr>
      <vt:lpstr>Elementy obwodów: kondensator</vt:lpstr>
      <vt:lpstr>Elementy obwodów: kondensator</vt:lpstr>
      <vt:lpstr>Elementy obwodów: kondensator</vt:lpstr>
      <vt:lpstr>Elementy obwodów: kondensator</vt:lpstr>
      <vt:lpstr>Elementy obwodów: kondensator</vt:lpstr>
      <vt:lpstr>Elementy obwodów: kondensator</vt:lpstr>
      <vt:lpstr>Elementy obwodów: cewka</vt:lpstr>
      <vt:lpstr>Elementy obwodów: cewka</vt:lpstr>
      <vt:lpstr>Elementy obwodów: cewka</vt:lpstr>
      <vt:lpstr>Elementy obwodów: cewka</vt:lpstr>
      <vt:lpstr>Elementy obwodów: cewka</vt:lpstr>
      <vt:lpstr>Elementy obwodów: cewka</vt:lpstr>
      <vt:lpstr>Elementy obwodów: cewka</vt:lpstr>
      <vt:lpstr>Elementy obwodów: pojęcie oczka obwodu oraz węzła obwodu stosowane w analizie obwodowej</vt:lpstr>
      <vt:lpstr>Prawa Kirchhoffa – 1 prawo Kirchhoffa</vt:lpstr>
      <vt:lpstr>Prawa Kirchhoffa – 1 prawo Kirchhoffa</vt:lpstr>
      <vt:lpstr>Prawa Kirchhoffa – 2 prawo Kirchhoffa</vt:lpstr>
      <vt:lpstr>Prawa Kirchhoffa – 2 prawo Kirchhoffa</vt:lpstr>
      <vt:lpstr>Prawa Kirchhoffa – zastosowanie w obliczeniach obwodów</vt:lpstr>
      <vt:lpstr>Prawo Ohma</vt:lpstr>
      <vt:lpstr>Symbole i schematy elektryczne – w analizie obwodowej schemat obwodu</vt:lpstr>
      <vt:lpstr>Symbole i schematy elektryczne – schemat rozmieszczenia punktów instalacji elektrycznej</vt:lpstr>
      <vt:lpstr>Symbole i schematy elektryczne – schemat jednokreskowy</vt:lpstr>
      <vt:lpstr>Symbole i schematy elektryczne – schemat poglądowy</vt:lpstr>
      <vt:lpstr>Symbole i schematy elektryczne – schemat poglądowy</vt:lpstr>
      <vt:lpstr>Symbole i schematy elektryczne – schemat poglądowy</vt:lpstr>
      <vt:lpstr>Symbole i schematy elektryczne – schemat funkcjonalny</vt:lpstr>
      <vt:lpstr>Symbole i schematy elektryczne – schemat obwodów</vt:lpstr>
      <vt:lpstr>Symbole i schematy elektryczne – schemat połączeń</vt:lpstr>
      <vt:lpstr>Symbole i schematy elektryczne – schemat rozmieszczenia elementów (rysunek aranżacji)</vt:lpstr>
      <vt:lpstr>Symbole i schematy elektryczne – tabela połączeń</vt:lpstr>
      <vt:lpstr>Symbole i schematy elektryczne – obwody elektroniczne</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węzłowa</vt:lpstr>
      <vt:lpstr>Metody analizy obwodów: metoda węzłowa</vt:lpstr>
      <vt:lpstr>Metody analizy obwodów: metoda węzłowa</vt:lpstr>
      <vt:lpstr>Metody analizy obwodów: metoda węzłowa</vt:lpstr>
      <vt:lpstr>Metody analizy obwodów: metoda węzłowa</vt:lpstr>
      <vt:lpstr>Metody analizy obwodów: metoda węzłowa</vt:lpstr>
      <vt:lpstr>Metoda oczkowa – przykład obliczeń</vt:lpstr>
      <vt:lpstr>Metoda oczkowa – przykład obliczeń</vt:lpstr>
      <vt:lpstr>Metoda oczkowa – przykład obliczeń</vt:lpstr>
      <vt:lpstr>Metoda węzłowa – przykład obliczeń</vt:lpstr>
      <vt:lpstr>Metoda węzłowa – przykład obliczeń</vt:lpstr>
      <vt:lpstr>Obwody RLC</vt:lpstr>
      <vt:lpstr>Obwody RLC</vt:lpstr>
      <vt:lpstr>Obwody RLC</vt:lpstr>
      <vt:lpstr>Obwody RLC</vt:lpstr>
      <vt:lpstr>Obwody RLC</vt:lpstr>
      <vt:lpstr>Obwody RLC</vt:lpstr>
      <vt:lpstr>Obwody RLC</vt:lpstr>
      <vt:lpstr>Obwody RLC - pobudzenie filtru dolnoprzepustowego RC uskokiem jednostkowym </vt:lpstr>
      <vt:lpstr>Obwody RLC - pobudzenie filtru dolnoprzepustowego RC uskokiem jednostkowym</vt:lpstr>
      <vt:lpstr>Obwody RLC - pobudzenie filtru dolnoprzepustowego RC uskokiem jednostkowym</vt:lpstr>
      <vt:lpstr>Obwody RLC - pobudzenie filtru dolnoprzepustowego RC dowolnym sygnałem okresowym</vt:lpstr>
      <vt:lpstr>Obwody RLC – układ rezonansowy</vt:lpstr>
      <vt:lpstr>Obwody RLC – układ rezonansowy</vt:lpstr>
      <vt:lpstr>Obwody RLC – układ rezonansowy</vt:lpstr>
      <vt:lpstr>Obwody RLC – układ rezonansowy</vt:lpstr>
      <vt:lpstr>Moduł 2: Podstawy współczesnych instalacji elektrycznych budynków mieszkalnych w praktyce</vt:lpstr>
      <vt:lpstr>Układy sieciowe TN-C, TN-S, TN-C-S, TT, IT</vt:lpstr>
      <vt:lpstr>Prezentacja programu PowerPoint</vt:lpstr>
      <vt:lpstr>Układy sieciowe TN-C, TN-S, TN-C-S, TT, IT </vt:lpstr>
      <vt:lpstr>Układy sieciowe: TN-C</vt:lpstr>
      <vt:lpstr>Układy sieciowe: TN-S</vt:lpstr>
      <vt:lpstr>Układy sieciowe: TN-C-S</vt:lpstr>
      <vt:lpstr>Układy sieciowe: TT</vt:lpstr>
      <vt:lpstr>Układy sieciowe: IT</vt:lpstr>
      <vt:lpstr>Podstawowe elementy instalacji elektrycznej budynku mieszkalnego - WLZ </vt:lpstr>
      <vt:lpstr>Podstawowe elementy instalacji elektrycznej budynku mieszkalnego - WLZ </vt:lpstr>
      <vt:lpstr>Zastosowanie teorii obwodów w obliczeniach praktycznych obwodów elektrycznych – dobór przewodu WLZ</vt:lpstr>
      <vt:lpstr>Dobór przewodu WLZ</vt:lpstr>
      <vt:lpstr>Podstawowe elementy instalacji elektrycznej budynku mieszkalnego - WLZ</vt:lpstr>
      <vt:lpstr>Podstawowe elementy instalacji elektrycznej budynku mieszkalnego - WLZ</vt:lpstr>
      <vt:lpstr>Podstawowe elementy instalacji elektrycznej budynku mieszkalnego - WLZ</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Podstawowe elementy instalacji elektrycznej budynku mieszkalnego</vt:lpstr>
      <vt:lpstr>Obliczenie impedancji pętli zwarcia celem sprawdzenia skuteczności ochrony</vt:lpstr>
      <vt:lpstr>Obliczenie impedancji pętli zwarcia</vt:lpstr>
      <vt:lpstr>Obliczenie impedancji pętli zwarcia</vt:lpstr>
      <vt:lpstr>Obliczenie impedancji pętli zwarcia</vt:lpstr>
      <vt:lpstr>Obliczenie impedancji pętli zwarcia</vt:lpstr>
      <vt:lpstr>Obliczenie impedancji pętli zwarcia</vt:lpstr>
      <vt:lpstr>Obliczenie impedancji pętli zwarcia</vt:lpstr>
      <vt:lpstr>Moduł 3: Elementy elektroniczne w systemach zielonej energii (10 godzin) </vt:lpstr>
      <vt:lpstr>Źródło na jakie powołuję się w kolejnych slajdach</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Prostownik diodowy</vt:lpstr>
      <vt:lpstr>Prostownik diodowy</vt:lpstr>
      <vt:lpstr>Prostownik diodowy</vt:lpstr>
      <vt:lpstr>Prostownik diodowy</vt:lpstr>
      <vt:lpstr>Prostownik diodowy</vt:lpstr>
      <vt:lpstr>Prostownik diodowy</vt:lpstr>
      <vt:lpstr>Prostownik tyrystorowy</vt:lpstr>
      <vt:lpstr>Podstawy elektroniki mocy (elementy energoelektroniczne)</vt:lpstr>
      <vt:lpstr>Prostownik tyrystorowy</vt:lpstr>
      <vt:lpstr>Prostownik tyrystorowy</vt:lpstr>
      <vt:lpstr>Prostownik tyrystorowy</vt:lpstr>
      <vt:lpstr>Prostownik tyrystorowy</vt:lpstr>
      <vt:lpstr>Prostownik tyrystorowy</vt:lpstr>
      <vt:lpstr>Falownik 1-fazowy</vt:lpstr>
      <vt:lpstr>Falownik 1-fazowy</vt:lpstr>
      <vt:lpstr>Falownik 1-fazowy</vt:lpstr>
      <vt:lpstr>Falownik 1-fazowy</vt:lpstr>
      <vt:lpstr>Falownik 1-fazowy</vt:lpstr>
      <vt:lpstr>Falownik 1-fazowy</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Bibliografia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Łukasz Roj</dc:creator>
  <cp:lastModifiedBy>Patryk Machel</cp:lastModifiedBy>
  <cp:revision>1</cp:revision>
  <dcterms:created xsi:type="dcterms:W3CDTF">2025-05-02T06:32:11Z</dcterms:created>
  <dcterms:modified xsi:type="dcterms:W3CDTF">2026-05-11T09:42:07Z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110600.000000000</vt:lpwstr>
  </property>
  <property fmtid="{D5CDD505-2E9C-101B-9397-08002B2CF9AE}" pid="3" name="ContentTypeId">
    <vt:lpwstr>0x010100CDE0B65744422E4A8459264A22C32382</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